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57" r:id="rId5"/>
    <p:sldId id="265" r:id="rId6"/>
    <p:sldId id="260" r:id="rId7"/>
    <p:sldId id="261" r:id="rId8"/>
    <p:sldId id="26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3" r:id="rId17"/>
    <p:sldId id="280" r:id="rId18"/>
    <p:sldId id="281" r:id="rId19"/>
    <p:sldId id="284" r:id="rId20"/>
    <p:sldId id="285" r:id="rId21"/>
    <p:sldId id="282" r:id="rId22"/>
    <p:sldId id="263" r:id="rId23"/>
    <p:sldId id="270" r:id="rId24"/>
    <p:sldId id="27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39" autoAdjust="0"/>
    <p:restoredTop sz="94618"/>
  </p:normalViewPr>
  <p:slideViewPr>
    <p:cSldViewPr snapToGrid="0">
      <p:cViewPr varScale="1">
        <p:scale>
          <a:sx n="105" d="100"/>
          <a:sy n="105" d="100"/>
        </p:scale>
        <p:origin x="43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44" d="100"/>
          <a:sy n="144" d="100"/>
        </p:scale>
        <p:origin x="5008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1EC2F5A-0F43-3712-537A-6EFDB77254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D925AE-C46B-B010-2706-622D09A787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FB56A8-22F0-3347-8642-7E5C039D1677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2FC669-5126-C11E-9717-AE9FBD1694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2541CB-829A-3EBA-E4EC-07A35E0CC4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A9C95-9678-DA49-ACE9-EB529E13B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67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033F56-5F6A-C048-AD23-8EE72FA16921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AEFBD-7C8E-C244-9D86-EFA21A64B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194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AEFBD-7C8E-C244-9D86-EFA21A64B78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6801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F04D0-74A1-8133-6682-F20225990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1B547C-6D41-C6D0-7663-B3DC3C358A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4CC357-C597-B15F-1867-8606F2723D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A5DC6-3AD2-3087-B932-7E5D10DF94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AEFBD-7C8E-C244-9D86-EFA21A64B78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225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2F800-DDD7-D54A-18B5-ED8EC2AA3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5BADD8-2911-0113-0A30-407EA42615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E45F71-F2D1-6D91-959A-B904897625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CD2CE7-12D1-BFF4-0ECD-74EC1D9F09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AEFBD-7C8E-C244-9D86-EFA21A64B78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648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C7CC3-9F57-393B-9B7C-42F10FC3F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C2E804-4494-1BE0-B55A-3711673F7A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66AFA5-9077-8C10-AE46-7139B03BFC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A3253A-A3E7-2738-4E2F-93C422810C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AEFBD-7C8E-C244-9D86-EFA21A64B78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9264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54619-10EA-562F-85A3-069AA4E5E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4F58DE-25EC-C1CD-7E60-A5B3678D99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A61730-CDB3-2511-130D-406E6FDA81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D09074-EEAD-2656-C920-1370CD5C64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AEFBD-7C8E-C244-9D86-EFA21A64B78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0645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256C4-1035-316A-8B09-3DA073953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6A8665-B49B-88FD-A4D1-0DB08782CF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04D82F-71B2-B256-5E59-F13927EEEE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816DD6-5C1E-60FE-C794-515E967A9E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AEFBD-7C8E-C244-9D86-EFA21A64B78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9211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DB3F8-CA8B-5319-4679-B726E8307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279AF6-AB49-94BE-92FF-7AAB3F5071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DEA22E-5C4C-F865-756E-13045F86F4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2D72B9-11EE-54AB-37FC-51C1851362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AEFBD-7C8E-C244-9D86-EFA21A64B78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1331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AEFBD-7C8E-C244-9D86-EFA21A64B78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382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AEFBD-7C8E-C244-9D86-EFA21A64B78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373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80BCB-86AD-17DF-F21D-7ACEBEDDB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4BCAEC-673A-37E8-5790-9566AA52E7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7D4C09-B0AC-3422-EF00-F5BE60E3C0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4006E-2202-80B6-D167-B88D2C2790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AEFBD-7C8E-C244-9D86-EFA21A64B7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915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2D8C6-7406-1FCA-75DD-0E1C64E85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82D0CC-B173-3BF2-FAD6-AADBBC6068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41327E-EACC-FF8A-BFC1-2299543D44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E11130-A980-EE7F-BF3B-46172A9DAF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AEFBD-7C8E-C244-9D86-EFA21A64B7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684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BF183-445F-C645-7862-E3E633BE5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4FEBB6-C1D2-3F63-0B5C-9C673B8616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3427A9-4812-80C0-2A28-F6C7F700AC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F34809-3639-458A-2B17-18D4745943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AEFBD-7C8E-C244-9D86-EFA21A64B7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896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081DF-8EA5-FD06-93AD-DBEB64F68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BD7F8A-F0CF-8DEC-6ABF-A083DBE3D6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B1E7B2-8C66-65A4-F834-3B1C49B3A4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338815-DDF5-7102-DC6F-8783785A62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AEFBD-7C8E-C244-9D86-EFA21A64B78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83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DEC76-8230-7C94-5B6D-5C1B50D10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E66A0A-905A-EFCD-A7DC-05E17DBFC5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5D0A64-294A-4B1C-7621-79FF8DEEEA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A81528-CB7C-3A17-4887-ADD1DE63BD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AEFBD-7C8E-C244-9D86-EFA21A64B7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120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D1DAC-87D2-6C65-CCE9-47F270D1B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25D1AF-010C-CEF8-0A3F-B68AA6A14B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83945E-FC8A-056C-53B4-EFD6873338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331E0E-8723-8EE1-4F7D-061F1C4525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AEFBD-7C8E-C244-9D86-EFA21A64B78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16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417B2-05B0-AA99-2065-8931084F4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E2CCBD-B537-FB50-F9BF-BB9FCB7197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2E122D-2249-8776-D663-005A7FA049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1C0E3-39BE-3D30-3750-162E959889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AEFBD-7C8E-C244-9D86-EFA21A64B78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14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21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1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lu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yellow rectangular object with a white background&#10;&#10;AI-generated content may be incorrect.">
            <a:extLst>
              <a:ext uri="{FF2B5EF4-FFF2-40B4-BE49-F238E27FC236}">
                <a16:creationId xmlns:a16="http://schemas.microsoft.com/office/drawing/2014/main" id="{9A8FD329-F8CB-12A6-88D7-F68BDFC0AD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74621"/>
            <a:ext cx="9542402" cy="1905000"/>
          </a:xfrm>
          <a:prstGeom prst="rect">
            <a:avLst/>
          </a:prstGeom>
          <a:effectLst>
            <a:outerShdw blurRad="418353" algn="ctr" rotWithShape="0">
              <a:prstClr val="black">
                <a:alpha val="25000"/>
              </a:prstClr>
            </a:outerShdw>
          </a:effec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F5BBA9C-8893-E929-660A-87220A7185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999" y="4606506"/>
            <a:ext cx="8616352" cy="881145"/>
          </a:xfrm>
        </p:spPr>
        <p:txBody>
          <a:bodyPr wrap="square" lIns="0" rIns="45720" bIns="0" anchor="b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Green, Yellow &amp; Reg Flags of Organizational Financial Health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BEAEA96-2CD9-7F78-3CF4-4B960B5D56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5122526"/>
            <a:ext cx="8420100" cy="365125"/>
          </a:xfrm>
        </p:spPr>
        <p:txBody>
          <a:bodyPr lIns="45720" tIns="0" rIns="91440" bIns="0" anchor="ctr" anchorCtr="0">
            <a:normAutofit/>
          </a:bodyPr>
          <a:lstStyle>
            <a:lvl1pPr marL="0" indent="0" algn="l">
              <a:buNone/>
              <a:defRPr sz="1200" b="1" i="0" cap="all" spc="150" baseline="0">
                <a:solidFill>
                  <a:schemeClr val="tx2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defRPr>
            </a:lvl1pPr>
            <a:lvl2pPr marL="0" indent="0" algn="l">
              <a:lnSpc>
                <a:spcPct val="100000"/>
              </a:lnSpc>
              <a:buNone/>
              <a:defRPr sz="1050" spc="150" baseline="0"/>
            </a:lvl2pPr>
            <a:lvl3pPr marL="0" indent="0" algn="l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defRPr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6C6590-6D4F-A720-E832-86099A286AD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86" y="431662"/>
            <a:ext cx="1998306" cy="48273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60497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Du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0B520D4-A487-0EDF-72CE-1E4788AF46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67461"/>
            <a:ext cx="11669281" cy="3428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DE359E-D6C2-DDC7-4DAF-8E1DFB0508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85800"/>
            <a:ext cx="10515600" cy="1333500"/>
          </a:xfrm>
        </p:spPr>
        <p:txBody>
          <a:bodyPr anchor="b"/>
          <a:lstStyle/>
          <a:p>
            <a:r>
              <a:rPr lang="en-US" dirty="0"/>
              <a:t>Slide Title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E1607-A839-3692-390E-A1D0DC2B40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133600"/>
            <a:ext cx="5181600" cy="4000500"/>
          </a:xfrm>
        </p:spPr>
        <p:txBody>
          <a:bodyPr/>
          <a:lstStyle/>
          <a:p>
            <a:pPr lvl="0"/>
            <a:r>
              <a:rPr lang="en-US" dirty="0"/>
              <a:t>Supporting information can go here. Use the “Indent More” and “Indent Less” buttons in the panel above to change the type styles from body copy, sub-section headers, bullet copy and callouts as needed. 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2292847E-AFF0-49F3-3F9F-C1208F024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0DEA-B886-8346-976E-698B84D585C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B429E9C-9AF0-2893-3C6A-8C86779E178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172200" y="2133600"/>
            <a:ext cx="5181600" cy="4000500"/>
          </a:xfrm>
        </p:spPr>
        <p:txBody>
          <a:bodyPr/>
          <a:lstStyle/>
          <a:p>
            <a:pPr lvl="0"/>
            <a:r>
              <a:rPr lang="en-US" dirty="0"/>
              <a:t>Supporting information can go here. Use the “Indent More” and “Indent Less” buttons in the panel above to change the type styles from body copy, sub-section headers, bullet copy and callouts as needed. </a:t>
            </a:r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DB6401B-EFDC-0877-8ED5-BDFE447F8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05200" y="6367460"/>
            <a:ext cx="5715000" cy="338139"/>
          </a:xfrm>
        </p:spPr>
        <p:txBody>
          <a:bodyPr/>
          <a:lstStyle/>
          <a:p>
            <a:r>
              <a:rPr lang="en-US" dirty="0"/>
              <a:t>Section Title [Update on all slides]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F9A4B8-E7F0-8BA7-832B-43931BDC36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517" y="6432255"/>
            <a:ext cx="1150597" cy="213313"/>
          </a:xfrm>
          <a:prstGeom prst="rect">
            <a:avLst/>
          </a:prstGeom>
        </p:spPr>
      </p:pic>
      <p:pic>
        <p:nvPicPr>
          <p:cNvPr id="8" name="Picture 7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55FA3896-32CD-6232-7C77-621008FBA9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74762" y="6432255"/>
            <a:ext cx="1279038" cy="18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13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+ Dual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8F78B0A-6C2F-1EAF-8330-358C9C1216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67461"/>
            <a:ext cx="11669281" cy="3428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B5B651-C379-A225-9AA3-1926EF029C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685800"/>
            <a:ext cx="10515600" cy="1333500"/>
          </a:xfrm>
        </p:spPr>
        <p:txBody>
          <a:bodyPr anchor="b"/>
          <a:lstStyle/>
          <a:p>
            <a:r>
              <a:rPr lang="en-US" dirty="0"/>
              <a:t>Slide 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CAACB3-2853-F29E-93F3-63E4696BA42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2133600"/>
            <a:ext cx="5180013" cy="422274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150" baseline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200" b="1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200" b="1" cap="all" spc="150" baseline="0">
                <a:solidFill>
                  <a:schemeClr val="tx2"/>
                </a:solidFill>
              </a:defRPr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8163A1-41E9-C0B8-2278-85156965859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705100"/>
            <a:ext cx="5180013" cy="3429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Supporting information can go here. Use the “Indent More” and “Indent Less” buttons in the panel above to change the type styles from body copy, sub-section headers, bullet copy and callouts as needed.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5B3461-FDF9-DACF-F800-29A9AE77FD4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2133600"/>
            <a:ext cx="5183188" cy="422274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150" baseline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200" b="1" spc="150" baseline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200" b="1" cap="all" spc="150" baseline="0">
                <a:solidFill>
                  <a:schemeClr val="tx2"/>
                </a:solidFill>
              </a:defRPr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4B434B-B0CC-78FF-7850-D008E936770E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705100"/>
            <a:ext cx="5183188" cy="3429000"/>
          </a:xfrm>
        </p:spPr>
        <p:txBody>
          <a:bodyPr/>
          <a:lstStyle/>
          <a:p>
            <a:pPr lvl="0"/>
            <a:r>
              <a:rPr lang="en-US" dirty="0"/>
              <a:t>Supporting information can go here. Use the “Indent More” and “Indent Less” buttons in the panel above to change the type styles from body copy, sub-section headers, bullet copy and callouts as needed.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700F50-7DFF-B55C-E023-B62F5B19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0DEA-B886-8346-976E-698B84D585CD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3BD70467-8A02-EA7F-CB9B-DEDA699C1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05200" y="6367460"/>
            <a:ext cx="5715000" cy="338139"/>
          </a:xfrm>
        </p:spPr>
        <p:txBody>
          <a:bodyPr/>
          <a:lstStyle/>
          <a:p>
            <a:r>
              <a:rPr lang="en-US" dirty="0"/>
              <a:t>Section Title [Update on all slides]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92842E-1051-8114-B708-A24887F2E3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517" y="6432255"/>
            <a:ext cx="1150597" cy="213313"/>
          </a:xfrm>
          <a:prstGeom prst="rect">
            <a:avLst/>
          </a:prstGeom>
        </p:spPr>
      </p:pic>
      <p:pic>
        <p:nvPicPr>
          <p:cNvPr id="8" name="Picture 7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1A67D26A-9CF5-F1B8-D27C-DCD381ABFDC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76350" y="6432255"/>
            <a:ext cx="1279038" cy="18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868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/Quo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8E3AA944-3C34-B358-3D9A-ED6FC89D2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67461"/>
            <a:ext cx="11669281" cy="342899"/>
          </a:xfrm>
          <a:prstGeom prst="rect">
            <a:avLst/>
          </a:prstGeom>
        </p:spPr>
      </p:pic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889809F-3E70-9334-D236-1823B7DD007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29500" y="-4761"/>
            <a:ext cx="4004100" cy="6879318"/>
          </a:xfrm>
          <a:custGeom>
            <a:avLst/>
            <a:gdLst>
              <a:gd name="connsiteX0" fmla="*/ 59371 w 4004100"/>
              <a:gd name="connsiteY0" fmla="*/ 6715121 h 6879318"/>
              <a:gd name="connsiteX1" fmla="*/ 2810971 w 4004100"/>
              <a:gd name="connsiteY1" fmla="*/ 6715121 h 6879318"/>
              <a:gd name="connsiteX2" fmla="*/ 2751300 w 4004100"/>
              <a:gd name="connsiteY2" fmla="*/ 6879318 h 6879318"/>
              <a:gd name="connsiteX3" fmla="*/ 0 w 4004100"/>
              <a:gd name="connsiteY3" fmla="*/ 6879318 h 6879318"/>
              <a:gd name="connsiteX4" fmla="*/ 0 w 4004100"/>
              <a:gd name="connsiteY4" fmla="*/ 0 h 6879318"/>
              <a:gd name="connsiteX5" fmla="*/ 2751300 w 4004100"/>
              <a:gd name="connsiteY5" fmla="*/ 0 h 6879318"/>
              <a:gd name="connsiteX6" fmla="*/ 4004100 w 4004100"/>
              <a:gd name="connsiteY6" fmla="*/ 3431961 h 6879318"/>
              <a:gd name="connsiteX7" fmla="*/ 2935583 w 4004100"/>
              <a:gd name="connsiteY7" fmla="*/ 6372222 h 6879318"/>
              <a:gd name="connsiteX8" fmla="*/ 183357 w 4004100"/>
              <a:gd name="connsiteY8" fmla="*/ 6372222 h 6879318"/>
              <a:gd name="connsiteX9" fmla="*/ 1246500 w 4004100"/>
              <a:gd name="connsiteY9" fmla="*/ 3431961 h 6879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04100" h="6879318">
                <a:moveTo>
                  <a:pt x="59371" y="6715121"/>
                </a:moveTo>
                <a:lnTo>
                  <a:pt x="2810971" y="6715121"/>
                </a:lnTo>
                <a:lnTo>
                  <a:pt x="2751300" y="6879318"/>
                </a:lnTo>
                <a:lnTo>
                  <a:pt x="0" y="6879318"/>
                </a:lnTo>
                <a:close/>
                <a:moveTo>
                  <a:pt x="0" y="0"/>
                </a:moveTo>
                <a:lnTo>
                  <a:pt x="2751300" y="0"/>
                </a:lnTo>
                <a:lnTo>
                  <a:pt x="4004100" y="3431961"/>
                </a:lnTo>
                <a:lnTo>
                  <a:pt x="2935583" y="6372222"/>
                </a:lnTo>
                <a:lnTo>
                  <a:pt x="183357" y="6372222"/>
                </a:lnTo>
                <a:lnTo>
                  <a:pt x="1246500" y="3431961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effectLst>
            <a:outerShdw blurRad="444500" algn="ctr" rotWithShape="0">
              <a:srgbClr val="000000">
                <a:alpha val="10000"/>
              </a:srgbClr>
            </a:outerShdw>
          </a:effectLst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3BA21-6247-6F86-2B20-EF10342A5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0DEA-B886-8346-976E-698B84D585C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EE895D1-E2FA-4B3C-00CA-FAA973A3742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019300"/>
            <a:ext cx="6595469" cy="1409700"/>
          </a:xfrm>
        </p:spPr>
        <p:txBody>
          <a:bodyPr anchor="b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“Testimonial, Quote, or special callout placed here. Be sure to adjust the spacing and placement of the text to feel balanced on the slide.”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1C9E8C-8EA1-7565-3276-9F11F48DF71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9788" y="3429001"/>
            <a:ext cx="6589712" cy="571499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150" baseline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200" b="1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200" b="1" cap="all" spc="150" baseline="0">
                <a:solidFill>
                  <a:schemeClr val="tx2"/>
                </a:solidFill>
              </a:defRPr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Name Here</a:t>
            </a: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7365833-8C90-045B-B3E0-47FAC5498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05200" y="6367460"/>
            <a:ext cx="5715000" cy="338139"/>
          </a:xfrm>
        </p:spPr>
        <p:txBody>
          <a:bodyPr/>
          <a:lstStyle/>
          <a:p>
            <a:r>
              <a:rPr lang="en-US" dirty="0"/>
              <a:t>Section Title [Update on all slides]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4A00F6-3339-D72D-A746-F77C8AD8B1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517" y="6432255"/>
            <a:ext cx="1150597" cy="213313"/>
          </a:xfrm>
          <a:prstGeom prst="rect">
            <a:avLst/>
          </a:prstGeom>
        </p:spPr>
      </p:pic>
      <p:pic>
        <p:nvPicPr>
          <p:cNvPr id="5" name="Picture 4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F8EB0A97-CB6A-DD59-DBA9-3A661685A2A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562" y="6432255"/>
            <a:ext cx="1279038" cy="18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075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/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836726D-CAED-BA6F-C215-8DCC278515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67461"/>
            <a:ext cx="11669281" cy="3428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3BA21-6247-6F86-2B20-EF10342A5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0DEA-B886-8346-976E-698B84D585C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10C4B5BF-DC8D-A574-C8AC-EF44E8039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05200" y="6367460"/>
            <a:ext cx="5715000" cy="338139"/>
          </a:xfrm>
        </p:spPr>
        <p:txBody>
          <a:bodyPr/>
          <a:lstStyle/>
          <a:p>
            <a:r>
              <a:rPr lang="en-US" dirty="0"/>
              <a:t>Section Title [Update on all slides]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FA2805A-0F30-3A1A-E296-1236096BA51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019300"/>
            <a:ext cx="6595469" cy="1409700"/>
          </a:xfrm>
        </p:spPr>
        <p:txBody>
          <a:bodyPr anchor="b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“Testimonial, Quote, or special callout placed here. Be sure to adjust the spacing and placement of the text to feel balanced on the slide.”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9935E9B-C665-6874-B3C3-9DE9AF2A6516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9788" y="3429001"/>
            <a:ext cx="6589712" cy="571499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150" baseline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200" b="1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200" b="1" cap="all" spc="150" baseline="0">
                <a:solidFill>
                  <a:schemeClr val="tx2"/>
                </a:solidFill>
              </a:defRPr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Name Here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C9829B-05DE-904F-6232-7E613BD1549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29500" y="-4761"/>
            <a:ext cx="4004100" cy="6879318"/>
          </a:xfrm>
          <a:custGeom>
            <a:avLst/>
            <a:gdLst>
              <a:gd name="connsiteX0" fmla="*/ 59371 w 4004100"/>
              <a:gd name="connsiteY0" fmla="*/ 6715121 h 6879318"/>
              <a:gd name="connsiteX1" fmla="*/ 2810971 w 4004100"/>
              <a:gd name="connsiteY1" fmla="*/ 6715121 h 6879318"/>
              <a:gd name="connsiteX2" fmla="*/ 2751300 w 4004100"/>
              <a:gd name="connsiteY2" fmla="*/ 6879318 h 6879318"/>
              <a:gd name="connsiteX3" fmla="*/ 0 w 4004100"/>
              <a:gd name="connsiteY3" fmla="*/ 6879318 h 6879318"/>
              <a:gd name="connsiteX4" fmla="*/ 0 w 4004100"/>
              <a:gd name="connsiteY4" fmla="*/ 0 h 6879318"/>
              <a:gd name="connsiteX5" fmla="*/ 2751300 w 4004100"/>
              <a:gd name="connsiteY5" fmla="*/ 0 h 6879318"/>
              <a:gd name="connsiteX6" fmla="*/ 4004100 w 4004100"/>
              <a:gd name="connsiteY6" fmla="*/ 3431961 h 6879318"/>
              <a:gd name="connsiteX7" fmla="*/ 2935583 w 4004100"/>
              <a:gd name="connsiteY7" fmla="*/ 6372222 h 6879318"/>
              <a:gd name="connsiteX8" fmla="*/ 183357 w 4004100"/>
              <a:gd name="connsiteY8" fmla="*/ 6372222 h 6879318"/>
              <a:gd name="connsiteX9" fmla="*/ 1246500 w 4004100"/>
              <a:gd name="connsiteY9" fmla="*/ 3431961 h 6879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04100" h="6879318">
                <a:moveTo>
                  <a:pt x="59371" y="6715121"/>
                </a:moveTo>
                <a:lnTo>
                  <a:pt x="2810971" y="6715121"/>
                </a:lnTo>
                <a:lnTo>
                  <a:pt x="2751300" y="6879318"/>
                </a:lnTo>
                <a:lnTo>
                  <a:pt x="0" y="6879318"/>
                </a:lnTo>
                <a:close/>
                <a:moveTo>
                  <a:pt x="0" y="0"/>
                </a:moveTo>
                <a:lnTo>
                  <a:pt x="2751300" y="0"/>
                </a:lnTo>
                <a:lnTo>
                  <a:pt x="4004100" y="3431961"/>
                </a:lnTo>
                <a:lnTo>
                  <a:pt x="2935583" y="6372222"/>
                </a:lnTo>
                <a:lnTo>
                  <a:pt x="183357" y="6372222"/>
                </a:lnTo>
                <a:lnTo>
                  <a:pt x="1246500" y="3431961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effectLst>
            <a:outerShdw blurRad="444500" algn="ctr" rotWithShape="0">
              <a:srgbClr val="000000">
                <a:alpha val="10000"/>
              </a:srgbClr>
            </a:outerShdw>
          </a:effectLst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FD74BA-AD79-49C8-0EBC-2960F8F2CC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517" y="6432255"/>
            <a:ext cx="1150597" cy="213313"/>
          </a:xfrm>
          <a:prstGeom prst="rect">
            <a:avLst/>
          </a:prstGeom>
        </p:spPr>
      </p:pic>
      <p:pic>
        <p:nvPicPr>
          <p:cNvPr id="3" name="Picture 2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EFF6CE45-1A9E-70B4-9BCF-181BB5B0132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562" y="6432255"/>
            <a:ext cx="1279038" cy="18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48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/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3BA21-6247-6F86-2B20-EF10342A5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0DEA-B886-8346-976E-698B84D58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366FAF8-DE0E-DE31-A580-419D0C47DD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67461"/>
            <a:ext cx="11669281" cy="342899"/>
          </a:xfrm>
          <a:prstGeom prst="rect">
            <a:avLst/>
          </a:prstGeom>
        </p:spPr>
      </p:pic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5E5EBCB8-D0EF-B5DE-FD1F-E045C9904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05200" y="6367460"/>
            <a:ext cx="5715000" cy="338139"/>
          </a:xfrm>
        </p:spPr>
        <p:txBody>
          <a:bodyPr/>
          <a:lstStyle/>
          <a:p>
            <a:r>
              <a:rPr lang="en-US" dirty="0"/>
              <a:t>Section Title [Update on all slides]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B20868E-5A02-3DCF-DF8A-2B1B5A728F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019300"/>
            <a:ext cx="6595469" cy="1409700"/>
          </a:xfrm>
        </p:spPr>
        <p:txBody>
          <a:bodyPr anchor="b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“Testimonial, Quote, or special callout placed here. Be sure to adjust the spacing and placement of the text to feel balanced on the slide.”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C6362C5-A0E7-DA1E-81DF-7A697EDA45C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9788" y="3429001"/>
            <a:ext cx="6589712" cy="571499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150" baseline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200" b="1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200" b="1" cap="all" spc="150" baseline="0">
                <a:solidFill>
                  <a:schemeClr val="tx2"/>
                </a:solidFill>
              </a:defRPr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Name Here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762D1E-C730-66D4-CE5C-67EC0793E7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29500" y="-4761"/>
            <a:ext cx="4004100" cy="6879318"/>
          </a:xfrm>
          <a:custGeom>
            <a:avLst/>
            <a:gdLst>
              <a:gd name="connsiteX0" fmla="*/ 59371 w 4004100"/>
              <a:gd name="connsiteY0" fmla="*/ 6715121 h 6879318"/>
              <a:gd name="connsiteX1" fmla="*/ 2810971 w 4004100"/>
              <a:gd name="connsiteY1" fmla="*/ 6715121 h 6879318"/>
              <a:gd name="connsiteX2" fmla="*/ 2751300 w 4004100"/>
              <a:gd name="connsiteY2" fmla="*/ 6879318 h 6879318"/>
              <a:gd name="connsiteX3" fmla="*/ 0 w 4004100"/>
              <a:gd name="connsiteY3" fmla="*/ 6879318 h 6879318"/>
              <a:gd name="connsiteX4" fmla="*/ 0 w 4004100"/>
              <a:gd name="connsiteY4" fmla="*/ 0 h 6879318"/>
              <a:gd name="connsiteX5" fmla="*/ 2751300 w 4004100"/>
              <a:gd name="connsiteY5" fmla="*/ 0 h 6879318"/>
              <a:gd name="connsiteX6" fmla="*/ 4004100 w 4004100"/>
              <a:gd name="connsiteY6" fmla="*/ 3431961 h 6879318"/>
              <a:gd name="connsiteX7" fmla="*/ 2935583 w 4004100"/>
              <a:gd name="connsiteY7" fmla="*/ 6372222 h 6879318"/>
              <a:gd name="connsiteX8" fmla="*/ 183357 w 4004100"/>
              <a:gd name="connsiteY8" fmla="*/ 6372222 h 6879318"/>
              <a:gd name="connsiteX9" fmla="*/ 1246500 w 4004100"/>
              <a:gd name="connsiteY9" fmla="*/ 3431961 h 6879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04100" h="6879318">
                <a:moveTo>
                  <a:pt x="59371" y="6715121"/>
                </a:moveTo>
                <a:lnTo>
                  <a:pt x="2810971" y="6715121"/>
                </a:lnTo>
                <a:lnTo>
                  <a:pt x="2751300" y="6879318"/>
                </a:lnTo>
                <a:lnTo>
                  <a:pt x="0" y="6879318"/>
                </a:lnTo>
                <a:close/>
                <a:moveTo>
                  <a:pt x="0" y="0"/>
                </a:moveTo>
                <a:lnTo>
                  <a:pt x="2751300" y="0"/>
                </a:lnTo>
                <a:lnTo>
                  <a:pt x="4004100" y="3431961"/>
                </a:lnTo>
                <a:lnTo>
                  <a:pt x="2935583" y="6372222"/>
                </a:lnTo>
                <a:lnTo>
                  <a:pt x="183357" y="6372222"/>
                </a:lnTo>
                <a:lnTo>
                  <a:pt x="1246500" y="3431961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effectLst>
            <a:outerShdw blurRad="444500" algn="ctr" rotWithShape="0">
              <a:srgbClr val="000000">
                <a:alpha val="10000"/>
              </a:srgbClr>
            </a:outerShdw>
          </a:effectLst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CCA306-FC23-7FC2-533B-C4E4D2C15F9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517" y="6432255"/>
            <a:ext cx="1150597" cy="213313"/>
          </a:xfrm>
          <a:prstGeom prst="rect">
            <a:avLst/>
          </a:prstGeom>
        </p:spPr>
      </p:pic>
      <p:pic>
        <p:nvPicPr>
          <p:cNvPr id="7" name="Picture 6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9B612A7D-7C75-EE46-BC87-72336A76F98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6719" y="6432255"/>
            <a:ext cx="1279038" cy="18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765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/Quot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3BA21-6247-6F86-2B20-EF10342A5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0DEA-B886-8346-976E-698B84D58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9060CCC-2D7A-9FA9-4AC5-3AE51665EF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67461"/>
            <a:ext cx="11669281" cy="342899"/>
          </a:xfrm>
          <a:prstGeom prst="rect">
            <a:avLst/>
          </a:prstGeom>
        </p:spPr>
      </p:pic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FF841751-9721-E50E-DAF0-B7DB9D834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05200" y="6367460"/>
            <a:ext cx="5715000" cy="338139"/>
          </a:xfrm>
        </p:spPr>
        <p:txBody>
          <a:bodyPr/>
          <a:lstStyle/>
          <a:p>
            <a:r>
              <a:rPr lang="en-US" dirty="0"/>
              <a:t>Section Title [Update on all slides]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417E26F-893E-ADE4-2AA6-11546045CF9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019300"/>
            <a:ext cx="6595469" cy="1409700"/>
          </a:xfrm>
        </p:spPr>
        <p:txBody>
          <a:bodyPr anchor="b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“Testimonial, Quote, or special callout placed here. Be sure to adjust the spacing and placement of the text to feel balanced on the slide.”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9DD7919-DF3F-6959-DF5E-AD6967E6C64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9788" y="3429001"/>
            <a:ext cx="6589712" cy="571499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150" baseline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200" b="1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200" b="1" cap="all" spc="150" baseline="0">
                <a:solidFill>
                  <a:schemeClr val="tx2"/>
                </a:solidFill>
              </a:defRPr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Name Here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D75F180-191A-50BB-4166-3FF973AB02E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29500" y="-4761"/>
            <a:ext cx="4004100" cy="6879318"/>
          </a:xfrm>
          <a:custGeom>
            <a:avLst/>
            <a:gdLst>
              <a:gd name="connsiteX0" fmla="*/ 59371 w 4004100"/>
              <a:gd name="connsiteY0" fmla="*/ 6715121 h 6879318"/>
              <a:gd name="connsiteX1" fmla="*/ 2810971 w 4004100"/>
              <a:gd name="connsiteY1" fmla="*/ 6715121 h 6879318"/>
              <a:gd name="connsiteX2" fmla="*/ 2751300 w 4004100"/>
              <a:gd name="connsiteY2" fmla="*/ 6879318 h 6879318"/>
              <a:gd name="connsiteX3" fmla="*/ 0 w 4004100"/>
              <a:gd name="connsiteY3" fmla="*/ 6879318 h 6879318"/>
              <a:gd name="connsiteX4" fmla="*/ 0 w 4004100"/>
              <a:gd name="connsiteY4" fmla="*/ 0 h 6879318"/>
              <a:gd name="connsiteX5" fmla="*/ 2751300 w 4004100"/>
              <a:gd name="connsiteY5" fmla="*/ 0 h 6879318"/>
              <a:gd name="connsiteX6" fmla="*/ 4004100 w 4004100"/>
              <a:gd name="connsiteY6" fmla="*/ 3431961 h 6879318"/>
              <a:gd name="connsiteX7" fmla="*/ 2935583 w 4004100"/>
              <a:gd name="connsiteY7" fmla="*/ 6372222 h 6879318"/>
              <a:gd name="connsiteX8" fmla="*/ 183357 w 4004100"/>
              <a:gd name="connsiteY8" fmla="*/ 6372222 h 6879318"/>
              <a:gd name="connsiteX9" fmla="*/ 1246500 w 4004100"/>
              <a:gd name="connsiteY9" fmla="*/ 3431961 h 6879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04100" h="6879318">
                <a:moveTo>
                  <a:pt x="59371" y="6715121"/>
                </a:moveTo>
                <a:lnTo>
                  <a:pt x="2810971" y="6715121"/>
                </a:lnTo>
                <a:lnTo>
                  <a:pt x="2751300" y="6879318"/>
                </a:lnTo>
                <a:lnTo>
                  <a:pt x="0" y="6879318"/>
                </a:lnTo>
                <a:close/>
                <a:moveTo>
                  <a:pt x="0" y="0"/>
                </a:moveTo>
                <a:lnTo>
                  <a:pt x="2751300" y="0"/>
                </a:lnTo>
                <a:lnTo>
                  <a:pt x="4004100" y="3431961"/>
                </a:lnTo>
                <a:lnTo>
                  <a:pt x="2935583" y="6372222"/>
                </a:lnTo>
                <a:lnTo>
                  <a:pt x="183357" y="6372222"/>
                </a:lnTo>
                <a:lnTo>
                  <a:pt x="1246500" y="3431961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effectLst>
            <a:outerShdw blurRad="444500" algn="ctr" rotWithShape="0">
              <a:srgbClr val="000000">
                <a:alpha val="10000"/>
              </a:srgbClr>
            </a:outerShdw>
          </a:effectLst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17D1C5-8979-76AB-1511-95F0E53E1E0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517" y="6432255"/>
            <a:ext cx="1150597" cy="213313"/>
          </a:xfrm>
          <a:prstGeom prst="rect">
            <a:avLst/>
          </a:prstGeom>
        </p:spPr>
      </p:pic>
      <p:pic>
        <p:nvPicPr>
          <p:cNvPr id="3" name="Picture 2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3A9BA6D9-38C9-0D54-580E-5DD48F6C515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562" y="6432255"/>
            <a:ext cx="1279038" cy="18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104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/Quot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3BA21-6247-6F86-2B20-EF10342A5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0DEA-B886-8346-976E-698B84D585CD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8F4DA2-540B-C754-1FBB-DFD8066D871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67461"/>
            <a:ext cx="11669281" cy="342899"/>
          </a:xfrm>
          <a:prstGeom prst="rect">
            <a:avLst/>
          </a:prstGeom>
        </p:spPr>
      </p:pic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6E47C60E-6B7D-54B8-3E8C-55F62CFDD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05200" y="6367460"/>
            <a:ext cx="5715000" cy="338139"/>
          </a:xfrm>
        </p:spPr>
        <p:txBody>
          <a:bodyPr/>
          <a:lstStyle/>
          <a:p>
            <a:r>
              <a:rPr lang="en-US" dirty="0"/>
              <a:t>Section Title [Update on all slides]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38C5197-B34B-5280-2C79-BC360E81ADA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019300"/>
            <a:ext cx="6595469" cy="1409700"/>
          </a:xfrm>
        </p:spPr>
        <p:txBody>
          <a:bodyPr anchor="b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“Testimonial, Quote, or special callout placed here. Be sure to adjust the spacing and placement of the text to feel balanced on the slide.”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DEB6DC3-F995-2155-3EBD-8DEA7AD8F70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39788" y="3429001"/>
            <a:ext cx="6589712" cy="571499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150" baseline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200" b="1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200" b="1" cap="all" spc="150" baseline="0">
                <a:solidFill>
                  <a:schemeClr val="tx2"/>
                </a:solidFill>
              </a:defRPr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Name Here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9D61D77-A97C-5FF9-398A-DFA9CEE54A5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29500" y="-4761"/>
            <a:ext cx="4004100" cy="6879318"/>
          </a:xfrm>
          <a:custGeom>
            <a:avLst/>
            <a:gdLst>
              <a:gd name="connsiteX0" fmla="*/ 59371 w 4004100"/>
              <a:gd name="connsiteY0" fmla="*/ 6715121 h 6879318"/>
              <a:gd name="connsiteX1" fmla="*/ 2810971 w 4004100"/>
              <a:gd name="connsiteY1" fmla="*/ 6715121 h 6879318"/>
              <a:gd name="connsiteX2" fmla="*/ 2751300 w 4004100"/>
              <a:gd name="connsiteY2" fmla="*/ 6879318 h 6879318"/>
              <a:gd name="connsiteX3" fmla="*/ 0 w 4004100"/>
              <a:gd name="connsiteY3" fmla="*/ 6879318 h 6879318"/>
              <a:gd name="connsiteX4" fmla="*/ 0 w 4004100"/>
              <a:gd name="connsiteY4" fmla="*/ 0 h 6879318"/>
              <a:gd name="connsiteX5" fmla="*/ 2751300 w 4004100"/>
              <a:gd name="connsiteY5" fmla="*/ 0 h 6879318"/>
              <a:gd name="connsiteX6" fmla="*/ 4004100 w 4004100"/>
              <a:gd name="connsiteY6" fmla="*/ 3431961 h 6879318"/>
              <a:gd name="connsiteX7" fmla="*/ 2935583 w 4004100"/>
              <a:gd name="connsiteY7" fmla="*/ 6372222 h 6879318"/>
              <a:gd name="connsiteX8" fmla="*/ 183357 w 4004100"/>
              <a:gd name="connsiteY8" fmla="*/ 6372222 h 6879318"/>
              <a:gd name="connsiteX9" fmla="*/ 1246500 w 4004100"/>
              <a:gd name="connsiteY9" fmla="*/ 3431961 h 6879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04100" h="6879318">
                <a:moveTo>
                  <a:pt x="59371" y="6715121"/>
                </a:moveTo>
                <a:lnTo>
                  <a:pt x="2810971" y="6715121"/>
                </a:lnTo>
                <a:lnTo>
                  <a:pt x="2751300" y="6879318"/>
                </a:lnTo>
                <a:lnTo>
                  <a:pt x="0" y="6879318"/>
                </a:lnTo>
                <a:close/>
                <a:moveTo>
                  <a:pt x="0" y="0"/>
                </a:moveTo>
                <a:lnTo>
                  <a:pt x="2751300" y="0"/>
                </a:lnTo>
                <a:lnTo>
                  <a:pt x="4004100" y="3431961"/>
                </a:lnTo>
                <a:lnTo>
                  <a:pt x="2935583" y="6372222"/>
                </a:lnTo>
                <a:lnTo>
                  <a:pt x="183357" y="6372222"/>
                </a:lnTo>
                <a:lnTo>
                  <a:pt x="1246500" y="3431961"/>
                </a:lnTo>
                <a:close/>
              </a:path>
            </a:pathLst>
          </a:custGeom>
          <a:solidFill>
            <a:schemeClr val="accent1"/>
          </a:solidFill>
          <a:effectLst>
            <a:outerShdw blurRad="444500" algn="ctr" rotWithShape="0">
              <a:srgbClr val="000000">
                <a:alpha val="10000"/>
              </a:srgbClr>
            </a:outerShdw>
          </a:effectLst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BC63C7-6DC5-6869-374C-1667D7087D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517" y="6432255"/>
            <a:ext cx="1150597" cy="213313"/>
          </a:xfrm>
          <a:prstGeom prst="rect">
            <a:avLst/>
          </a:prstGeom>
        </p:spPr>
      </p:pic>
      <p:pic>
        <p:nvPicPr>
          <p:cNvPr id="4" name="Picture 3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02ACE2D9-3E11-2F09-5AF4-072DE04529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562" y="6432255"/>
            <a:ext cx="1279038" cy="18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6827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73D79-01D8-1DE4-6DF6-5C26EE2411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85800"/>
            <a:ext cx="10515600" cy="1333500"/>
          </a:xfrm>
        </p:spPr>
        <p:txBody>
          <a:bodyPr anchor="b"/>
          <a:lstStyle/>
          <a:p>
            <a:r>
              <a:rPr lang="en-US" dirty="0"/>
              <a:t>Slide Title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C1CB33-2AF9-C1B6-8946-CE8B7B302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0DEA-B886-8346-976E-698B84D585C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18F4B1-758A-27A6-A859-018E53F9B6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67461"/>
            <a:ext cx="11669281" cy="342899"/>
          </a:xfrm>
          <a:prstGeom prst="rect">
            <a:avLst/>
          </a:prstGeom>
        </p:spPr>
      </p:pic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3AF137CA-BA67-A2DA-1D7E-C5FD7A826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05200" y="6367460"/>
            <a:ext cx="5715000" cy="338139"/>
          </a:xfrm>
        </p:spPr>
        <p:txBody>
          <a:bodyPr/>
          <a:lstStyle/>
          <a:p>
            <a:r>
              <a:rPr lang="en-US" dirty="0"/>
              <a:t>Section Title [Update on all slides]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CDAD89-7FC2-90DB-5776-9628A7C4D9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517" y="6432255"/>
            <a:ext cx="1150597" cy="213313"/>
          </a:xfrm>
          <a:prstGeom prst="rect">
            <a:avLst/>
          </a:prstGeom>
        </p:spPr>
      </p:pic>
      <p:pic>
        <p:nvPicPr>
          <p:cNvPr id="4" name="Picture 3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4200A0E5-D721-02B4-A4A5-061744EAB34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74762" y="6432255"/>
            <a:ext cx="1279038" cy="18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7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30A9D5-3ABB-2955-162A-60274FF47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0DEA-B886-8346-976E-698B84D585C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8B0E06-D82E-93F8-218B-218E438B59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67461"/>
            <a:ext cx="11669281" cy="342899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1521F357-DE31-7D32-1EF1-E3628C94E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05200" y="6367460"/>
            <a:ext cx="5715000" cy="338139"/>
          </a:xfrm>
        </p:spPr>
        <p:txBody>
          <a:bodyPr/>
          <a:lstStyle/>
          <a:p>
            <a:r>
              <a:rPr lang="en-US" dirty="0"/>
              <a:t>Section Title [Update on all slides]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0302B5-849E-3441-057F-9DCB35546C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517" y="6432255"/>
            <a:ext cx="1150597" cy="213313"/>
          </a:xfrm>
          <a:prstGeom prst="rect">
            <a:avLst/>
          </a:prstGeom>
        </p:spPr>
      </p:pic>
      <p:pic>
        <p:nvPicPr>
          <p:cNvPr id="3" name="Picture 2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9BEB73EF-A392-3473-A0F7-11CF381D00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47939" y="6432255"/>
            <a:ext cx="1279038" cy="18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65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lu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56A9F-EAEB-D4EB-D008-78A1629900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0" y="2019300"/>
            <a:ext cx="8305800" cy="1409700"/>
          </a:xfrm>
        </p:spPr>
        <p:txBody>
          <a:bodyPr wrap="square" lIns="45720" rIns="45720" bIns="0"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0811F30-230E-693B-8A4E-D8A14D4DE3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2532" y="3708000"/>
            <a:ext cx="8305800" cy="21975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Optional footnote copy here</a:t>
            </a:r>
          </a:p>
        </p:txBody>
      </p:sp>
    </p:spTree>
    <p:extLst>
      <p:ext uri="{BB962C8B-B14F-4D97-AF65-F5344CB8AC3E}">
        <p14:creationId xmlns:p14="http://schemas.microsoft.com/office/powerpoint/2010/main" val="3481021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E359E-D6C2-DDC7-4DAF-8E1DFB0508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85800"/>
            <a:ext cx="10515600" cy="1333500"/>
          </a:xfrm>
        </p:spPr>
        <p:txBody>
          <a:bodyPr anchor="b"/>
          <a:lstStyle/>
          <a:p>
            <a:r>
              <a:rPr lang="en-US" dirty="0"/>
              <a:t>Presentation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E1607-A839-3692-390E-A1D0DC2B40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552700"/>
            <a:ext cx="10515600" cy="3581400"/>
          </a:xfrm>
        </p:spPr>
        <p:txBody>
          <a:bodyPr/>
          <a:lstStyle>
            <a:lvl5pPr>
              <a:defRPr/>
            </a:lvl5pPr>
          </a:lstStyle>
          <a:p>
            <a:pPr lvl="4"/>
            <a:r>
              <a:rPr lang="en-US" dirty="0"/>
              <a:t>Defining Financial Health</a:t>
            </a:r>
          </a:p>
          <a:p>
            <a:pPr lvl="4"/>
            <a:r>
              <a:rPr lang="en-US" dirty="0"/>
              <a:t>Traffic Light/Flag Framework</a:t>
            </a:r>
          </a:p>
          <a:p>
            <a:pPr lvl="4"/>
            <a:r>
              <a:rPr lang="en-US" dirty="0"/>
              <a:t>Revenue Indicators</a:t>
            </a:r>
          </a:p>
          <a:p>
            <a:pPr lvl="4"/>
            <a:r>
              <a:rPr lang="en-US" dirty="0"/>
              <a:t>Expense Management and Operating Discipline</a:t>
            </a:r>
          </a:p>
          <a:p>
            <a:pPr lvl="4"/>
            <a:r>
              <a:rPr lang="en-US" dirty="0"/>
              <a:t>Liquidity and Balance Sheet Health</a:t>
            </a:r>
          </a:p>
          <a:p>
            <a:pPr lvl="4"/>
            <a:r>
              <a:rPr lang="en-US" dirty="0"/>
              <a:t>Governance and Financial Oversight</a:t>
            </a:r>
          </a:p>
          <a:p>
            <a:pPr lvl="4"/>
            <a:r>
              <a:rPr lang="en-US" dirty="0"/>
              <a:t>Practical Next Steps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3A03064-D587-AF79-2423-72202C17FA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33600"/>
            <a:ext cx="9296400" cy="15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0549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Grey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56A9F-EAEB-D4EB-D008-78A1629900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0" y="2019300"/>
            <a:ext cx="8305800" cy="1409700"/>
          </a:xfrm>
        </p:spPr>
        <p:txBody>
          <a:bodyPr wrap="square" lIns="45720" rIns="45720" bIns="0" anchor="b">
            <a:normAutofit/>
          </a:bodyPr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0811F30-230E-693B-8A4E-D8A14D4DE3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3708000"/>
            <a:ext cx="8305800" cy="21975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Optional footnote copy here</a:t>
            </a:r>
          </a:p>
        </p:txBody>
      </p:sp>
    </p:spTree>
    <p:extLst>
      <p:ext uri="{BB962C8B-B14F-4D97-AF65-F5344CB8AC3E}">
        <p14:creationId xmlns:p14="http://schemas.microsoft.com/office/powerpoint/2010/main" val="25657874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lack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56A9F-EAEB-D4EB-D008-78A1629900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0" y="2019300"/>
            <a:ext cx="8305800" cy="1409700"/>
          </a:xfrm>
        </p:spPr>
        <p:txBody>
          <a:bodyPr wrap="square" lIns="45720" rIns="45720" bIns="0"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0811F30-230E-693B-8A4E-D8A14D4DE3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2532" y="3708000"/>
            <a:ext cx="8305800" cy="21975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Optional footnote copy here</a:t>
            </a:r>
          </a:p>
        </p:txBody>
      </p:sp>
    </p:spTree>
    <p:extLst>
      <p:ext uri="{BB962C8B-B14F-4D97-AF65-F5344CB8AC3E}">
        <p14:creationId xmlns:p14="http://schemas.microsoft.com/office/powerpoint/2010/main" val="24551027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Blue Revers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56A9F-EAEB-D4EB-D008-78A1629900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0" y="2019300"/>
            <a:ext cx="8305800" cy="1409700"/>
          </a:xfrm>
        </p:spPr>
        <p:txBody>
          <a:bodyPr wrap="square" lIns="45720" rIns="45720" bIns="0"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0811F30-230E-693B-8A4E-D8A14D4DE3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2532" y="3708000"/>
            <a:ext cx="8305800" cy="21975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Optional footnote copy here</a:t>
            </a:r>
          </a:p>
        </p:txBody>
      </p:sp>
    </p:spTree>
    <p:extLst>
      <p:ext uri="{BB962C8B-B14F-4D97-AF65-F5344CB8AC3E}">
        <p14:creationId xmlns:p14="http://schemas.microsoft.com/office/powerpoint/2010/main" val="8918246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Gold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56A9F-EAEB-D4EB-D008-78A1629900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0" y="2019300"/>
            <a:ext cx="8305800" cy="1409700"/>
          </a:xfrm>
        </p:spPr>
        <p:txBody>
          <a:bodyPr wrap="square" lIns="45720" rIns="45720" bIns="0"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0811F30-230E-693B-8A4E-D8A14D4DE3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2532" y="3708000"/>
            <a:ext cx="8305800" cy="21975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Optional footnote copy here</a:t>
            </a:r>
          </a:p>
        </p:txBody>
      </p:sp>
    </p:spTree>
    <p:extLst>
      <p:ext uri="{BB962C8B-B14F-4D97-AF65-F5344CB8AC3E}">
        <p14:creationId xmlns:p14="http://schemas.microsoft.com/office/powerpoint/2010/main" val="29130161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9D27A580-9015-0F17-5659-7664687D97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16450" y="2019300"/>
            <a:ext cx="2959100" cy="18288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4021BA-6B55-B586-37EB-28233820F439}"/>
              </a:ext>
            </a:extLst>
          </p:cNvPr>
          <p:cNvSpPr txBox="1"/>
          <p:nvPr userDrawn="1"/>
        </p:nvSpPr>
        <p:spPr>
          <a:xfrm>
            <a:off x="267250" y="5900171"/>
            <a:ext cx="26543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l"/>
            <a:r>
              <a:rPr lang="en-US" sz="1200" b="0" i="1" dirty="0">
                <a:solidFill>
                  <a:schemeClr val="tx2"/>
                </a:solidFill>
                <a:latin typeface="Cambria" panose="02040503050406030204" pitchFamily="18" charset="0"/>
              </a:rPr>
              <a:t>© 2025 First Merchants Corporation. All rights reserved.</a:t>
            </a:r>
          </a:p>
        </p:txBody>
      </p:sp>
      <p:pic>
        <p:nvPicPr>
          <p:cNvPr id="10" name="Google Shape;47;p1">
            <a:extLst>
              <a:ext uri="{FF2B5EF4-FFF2-40B4-BE49-F238E27FC236}">
                <a16:creationId xmlns:a16="http://schemas.microsoft.com/office/drawing/2014/main" id="{3C99A8AB-E139-19AC-50B4-71C97DB81E1F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7365" y="5864310"/>
            <a:ext cx="527385" cy="539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46;p1">
            <a:extLst>
              <a:ext uri="{FF2B5EF4-FFF2-40B4-BE49-F238E27FC236}">
                <a16:creationId xmlns:a16="http://schemas.microsoft.com/office/drawing/2014/main" id="{195489D7-3A5C-01E9-A5B4-26BF1FC0F6ED}"/>
              </a:ext>
            </a:extLst>
          </p:cNvPr>
          <p:cNvPicPr preferRelativeResize="0"/>
          <p:nvPr userDrawn="1"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79589" y="5995234"/>
            <a:ext cx="483711" cy="277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D4BE43-A12F-2F7D-A03C-A12A470D888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142591"/>
            <a:ext cx="11669281" cy="34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11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WA_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64021BA-6B55-B586-37EB-28233820F439}"/>
              </a:ext>
            </a:extLst>
          </p:cNvPr>
          <p:cNvSpPr txBox="1"/>
          <p:nvPr userDrawn="1"/>
        </p:nvSpPr>
        <p:spPr>
          <a:xfrm>
            <a:off x="267250" y="5900171"/>
            <a:ext cx="2654300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l"/>
            <a:r>
              <a:rPr lang="en-US" sz="1200" b="0" i="1" dirty="0">
                <a:solidFill>
                  <a:schemeClr val="tx2"/>
                </a:solidFill>
                <a:latin typeface="Cambria" panose="02040503050406030204" pitchFamily="18" charset="0"/>
              </a:rPr>
              <a:t>© 2025 First Merchants Corporation. All rights reserved.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D4BE43-A12F-2F7D-A03C-A12A470D88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142591"/>
            <a:ext cx="11669281" cy="342899"/>
          </a:xfrm>
          <a:prstGeom prst="rect">
            <a:avLst/>
          </a:prstGeom>
        </p:spPr>
      </p:pic>
      <p:pic>
        <p:nvPicPr>
          <p:cNvPr id="2" name="Google Shape;47;p1">
            <a:extLst>
              <a:ext uri="{FF2B5EF4-FFF2-40B4-BE49-F238E27FC236}">
                <a16:creationId xmlns:a16="http://schemas.microsoft.com/office/drawing/2014/main" id="{FC0D6D7F-F20B-AE89-2086-91CAA9BBB5C5}"/>
              </a:ext>
            </a:extLst>
          </p:cNvPr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3906" y="6042093"/>
            <a:ext cx="404642" cy="413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CD493C-6E39-B749-D0DF-9C25BFE411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264098" y="1941955"/>
            <a:ext cx="3141083" cy="2203297"/>
          </a:xfrm>
          <a:prstGeom prst="rect">
            <a:avLst/>
          </a:prstGeom>
        </p:spPr>
      </p:pic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3B1C9FDA-E0C7-FA8D-31A7-3EA85E0A742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9606" y="5817997"/>
            <a:ext cx="4876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4589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id Lines (do not u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8B74D-63CB-FF22-E625-26A6F9367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805B77-3A47-63AF-A453-24DF5678B6C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Section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5CB88A-18AA-65C4-DDA0-DEE8700325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indent="-914400"/>
            <a:fld id="{EA720DEA-B886-8346-976E-698B84D585CD}" type="slidenum">
              <a:rPr lang="en-US" smtClean="0"/>
              <a:pPr indent="-914400"/>
              <a:t>‹#›</a:t>
            </a:fld>
            <a:endParaRPr lang="en-US" dirty="0"/>
          </a:p>
        </p:txBody>
      </p:sp>
      <p:pic>
        <p:nvPicPr>
          <p:cNvPr id="5" name="Picture 4" descr="A black background with blue lines&#10;&#10;AI-generated content may be incorrect.">
            <a:extLst>
              <a:ext uri="{FF2B5EF4-FFF2-40B4-BE49-F238E27FC236}">
                <a16:creationId xmlns:a16="http://schemas.microsoft.com/office/drawing/2014/main" id="{FC04392C-5A9D-9C1D-2E8C-4B83CB26B0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537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56A9F-EAEB-D4EB-D008-78A1629900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0" y="2019300"/>
            <a:ext cx="10972800" cy="1409700"/>
          </a:xfrm>
        </p:spPr>
        <p:txBody>
          <a:bodyPr wrap="square" lIns="45720" rIns="45720" bIns="0"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Divider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0811F30-230E-693B-8A4E-D8A14D4DE3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5200" y="3635375"/>
            <a:ext cx="3924300" cy="17569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Optional divider page description copy here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8F36FACF-B93D-51AC-9E93-6304C193841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0" y="3635375"/>
            <a:ext cx="3009900" cy="365125"/>
          </a:xfrm>
        </p:spPr>
        <p:txBody>
          <a:bodyPr lIns="91440" tIns="0" rIns="91440" bIns="0" anchor="ctr" anchorCtr="0">
            <a:normAutofit/>
          </a:bodyPr>
          <a:lstStyle>
            <a:lvl1pPr marL="0" indent="0" algn="l">
              <a:buNone/>
              <a:defRPr sz="1200" b="1" i="0" cap="all" spc="150" baseline="0">
                <a:solidFill>
                  <a:schemeClr val="bg1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defRPr>
            </a:lvl1pPr>
            <a:lvl2pPr marL="0" indent="0" algn="l">
              <a:lnSpc>
                <a:spcPct val="100000"/>
              </a:lnSpc>
              <a:buNone/>
              <a:defRPr sz="1050" spc="150" baseline="0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defRPr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2449309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y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56A9F-EAEB-D4EB-D008-78A1629900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0" y="2019300"/>
            <a:ext cx="10972800" cy="1409700"/>
          </a:xfrm>
        </p:spPr>
        <p:txBody>
          <a:bodyPr wrap="square" lIns="45720" rIns="45720" bIns="0" anchor="b">
            <a:normAutofit/>
          </a:bodyPr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Section Divider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0811F30-230E-693B-8A4E-D8A14D4DE3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5200" y="3635375"/>
            <a:ext cx="3924300" cy="17569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Optional divider page description copy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F6B6E3A-7AAD-0021-59DC-29D988FE84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0" y="3635375"/>
            <a:ext cx="3009900" cy="365125"/>
          </a:xfrm>
        </p:spPr>
        <p:txBody>
          <a:bodyPr lIns="91440" tIns="0" rIns="91440" bIns="0" anchor="ctr" anchorCtr="0">
            <a:normAutofit/>
          </a:bodyPr>
          <a:lstStyle>
            <a:lvl1pPr marL="0" indent="0" algn="l">
              <a:buNone/>
              <a:defRPr sz="1200" b="1" i="0" cap="all" spc="150" baseline="0">
                <a:solidFill>
                  <a:schemeClr val="tx2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defRPr>
            </a:lvl1pPr>
            <a:lvl2pPr marL="0" indent="0" algn="l">
              <a:lnSpc>
                <a:spcPct val="100000"/>
              </a:lnSpc>
              <a:buNone/>
              <a:defRPr sz="1050" spc="150" baseline="0"/>
            </a:lvl2pPr>
            <a:lvl3pPr marL="0" indent="0" algn="l">
              <a:lnSpc>
                <a:spcPct val="100000"/>
              </a:lnSpc>
              <a:buNone/>
              <a:defRPr sz="1800" b="1" i="0">
                <a:solidFill>
                  <a:schemeClr val="tx2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defRPr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1494369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ack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56A9F-EAEB-D4EB-D008-78A1629900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0" y="2019300"/>
            <a:ext cx="10972800" cy="1409700"/>
          </a:xfrm>
        </p:spPr>
        <p:txBody>
          <a:bodyPr wrap="square" lIns="45720" rIns="45720" bIns="0"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Divider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0811F30-230E-693B-8A4E-D8A14D4DE3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5200" y="3635375"/>
            <a:ext cx="3924300" cy="17569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Optional divider page description copy here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8F36FACF-B93D-51AC-9E93-6304C193841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0" y="3635375"/>
            <a:ext cx="3009900" cy="365125"/>
          </a:xfrm>
        </p:spPr>
        <p:txBody>
          <a:bodyPr lIns="91440" tIns="0" rIns="91440" bIns="0" anchor="ctr" anchorCtr="0">
            <a:normAutofit/>
          </a:bodyPr>
          <a:lstStyle>
            <a:lvl1pPr marL="0" indent="0" algn="l">
              <a:buNone/>
              <a:defRPr sz="1200" b="1" i="0" cap="all" spc="150" baseline="0">
                <a:solidFill>
                  <a:schemeClr val="bg1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defRPr>
            </a:lvl1pPr>
            <a:lvl2pPr marL="0" indent="0" algn="l">
              <a:lnSpc>
                <a:spcPct val="100000"/>
              </a:lnSpc>
              <a:buNone/>
              <a:defRPr sz="1050" spc="150" baseline="0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defRPr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75419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 Revers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56A9F-EAEB-D4EB-D008-78A1629900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0" y="2019300"/>
            <a:ext cx="10972800" cy="1409700"/>
          </a:xfrm>
        </p:spPr>
        <p:txBody>
          <a:bodyPr wrap="square" lIns="45720" rIns="45720" bIns="0"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Divider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0811F30-230E-693B-8A4E-D8A14D4DE3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5200" y="3635375"/>
            <a:ext cx="3924300" cy="17569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Optional divider page description copy here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8F36FACF-B93D-51AC-9E93-6304C193841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0" y="3635375"/>
            <a:ext cx="3009900" cy="365125"/>
          </a:xfrm>
        </p:spPr>
        <p:txBody>
          <a:bodyPr lIns="91440" tIns="0" rIns="91440" bIns="0" anchor="ctr" anchorCtr="0">
            <a:normAutofit/>
          </a:bodyPr>
          <a:lstStyle>
            <a:lvl1pPr marL="0" indent="0" algn="l">
              <a:buNone/>
              <a:defRPr sz="1200" b="1" i="0" cap="all" spc="150" baseline="0">
                <a:solidFill>
                  <a:schemeClr val="bg1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defRPr>
            </a:lvl1pPr>
            <a:lvl2pPr marL="0" indent="0" algn="l">
              <a:lnSpc>
                <a:spcPct val="100000"/>
              </a:lnSpc>
              <a:buNone/>
              <a:defRPr sz="1050" spc="150" baseline="0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defRPr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3611252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old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56A9F-EAEB-D4EB-D008-78A1629900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0" y="2019300"/>
            <a:ext cx="10972800" cy="1409700"/>
          </a:xfrm>
        </p:spPr>
        <p:txBody>
          <a:bodyPr wrap="square" lIns="45720" rIns="45720" bIns="0"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Divider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0811F30-230E-693B-8A4E-D8A14D4DE3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5200" y="3635375"/>
            <a:ext cx="3924300" cy="17569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Optional divider page description copy here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8F36FACF-B93D-51AC-9E93-6304C193841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0" y="3635375"/>
            <a:ext cx="3009900" cy="365125"/>
          </a:xfrm>
        </p:spPr>
        <p:txBody>
          <a:bodyPr lIns="91440" tIns="0" rIns="91440" bIns="0" anchor="ctr" anchorCtr="0">
            <a:normAutofit/>
          </a:bodyPr>
          <a:lstStyle>
            <a:lvl1pPr marL="0" indent="0" algn="l">
              <a:buNone/>
              <a:defRPr sz="1200" b="1" i="0" cap="all" spc="150" baseline="0">
                <a:solidFill>
                  <a:schemeClr val="bg1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defRPr>
            </a:lvl1pPr>
            <a:lvl2pPr marL="0" indent="0" algn="l">
              <a:lnSpc>
                <a:spcPct val="100000"/>
              </a:lnSpc>
              <a:buNone/>
              <a:defRPr sz="1050" spc="150" baseline="0">
                <a:solidFill>
                  <a:schemeClr val="bg1"/>
                </a:solidFill>
              </a:defRPr>
            </a:lvl2pPr>
            <a:lvl3pPr marL="0" indent="0" algn="l">
              <a:lnSpc>
                <a:spcPct val="100000"/>
              </a:lnSpc>
              <a:buNone/>
              <a:defRPr sz="1800" b="1" i="0">
                <a:solidFill>
                  <a:schemeClr val="bg1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defRPr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Subtitle Here</a:t>
            </a:r>
          </a:p>
        </p:txBody>
      </p:sp>
    </p:spTree>
    <p:extLst>
      <p:ext uri="{BB962C8B-B14F-4D97-AF65-F5344CB8AC3E}">
        <p14:creationId xmlns:p14="http://schemas.microsoft.com/office/powerpoint/2010/main" val="4094723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E9C6519D-8BBE-EFA9-E9DA-AADC4060A1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67461"/>
            <a:ext cx="11669281" cy="3428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DE359E-D6C2-DDC7-4DAF-8E1DFB0508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85800"/>
            <a:ext cx="10515600" cy="1333500"/>
          </a:xfrm>
        </p:spPr>
        <p:txBody>
          <a:bodyPr anchor="b"/>
          <a:lstStyle/>
          <a:p>
            <a:r>
              <a:rPr lang="en-US" dirty="0"/>
              <a:t>Slide Title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E1607-A839-3692-390E-A1D0DC2B40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133600"/>
            <a:ext cx="10515600" cy="4000500"/>
          </a:xfrm>
        </p:spPr>
        <p:txBody>
          <a:bodyPr/>
          <a:lstStyle/>
          <a:p>
            <a:pPr lvl="0"/>
            <a:r>
              <a:rPr lang="en-US" dirty="0"/>
              <a:t>Supporting information can go here. Use the “Indent More” and “Indent Less” buttons in the panel above to change the type styles from body copy, sub-section headers, bullet copy and callouts as needed.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C1E240-0DE6-1CE4-D231-8CB99C8EF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05200" y="6367460"/>
            <a:ext cx="5715000" cy="338139"/>
          </a:xfrm>
        </p:spPr>
        <p:txBody>
          <a:bodyPr/>
          <a:lstStyle/>
          <a:p>
            <a:r>
              <a:rPr lang="en-US" dirty="0"/>
              <a:t>Section Title [Update on all slides]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1EAB26-A060-8FD7-0C9A-AA34251B2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0DEA-B886-8346-976E-698B84D585C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6C930D-175E-1413-273D-17F7DEF5D9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517" y="6432255"/>
            <a:ext cx="1150597" cy="213313"/>
          </a:xfrm>
          <a:prstGeom prst="rect">
            <a:avLst/>
          </a:prstGeom>
        </p:spPr>
      </p:pic>
      <p:pic>
        <p:nvPicPr>
          <p:cNvPr id="4" name="Picture 3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645A594E-A84E-AE84-78A0-E2FB8F6D076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74762" y="6432255"/>
            <a:ext cx="1279038" cy="18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74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BB97404-E1EB-326C-2D9E-A6975A669A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5" y="0"/>
            <a:ext cx="2106083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49F4B7-B621-A430-648A-A01706513B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67461"/>
            <a:ext cx="11669281" cy="3428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DE359E-D6C2-DDC7-4DAF-8E1DFB0508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1858" y="685800"/>
            <a:ext cx="9241942" cy="1333500"/>
          </a:xfrm>
        </p:spPr>
        <p:txBody>
          <a:bodyPr anchor="b"/>
          <a:lstStyle/>
          <a:p>
            <a:r>
              <a:rPr lang="en-US" dirty="0"/>
              <a:t>Slide Title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E1607-A839-3692-390E-A1D0DC2B40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11858" y="2133600"/>
            <a:ext cx="9241942" cy="4000500"/>
          </a:xfrm>
        </p:spPr>
        <p:txBody>
          <a:bodyPr/>
          <a:lstStyle/>
          <a:p>
            <a:pPr lvl="0"/>
            <a:r>
              <a:rPr lang="en-US" dirty="0"/>
              <a:t>Supporting information can go here. Use the “Indent More” and “Indent Less” buttons in the panel above to change the type styles from body copy, sub-section headers, bullet copy and callouts as needed. 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2292847E-AFF0-49F3-3F9F-C1208F024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20DEA-B886-8346-976E-698B84D585C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3F6615B7-6B48-2994-020D-A83C154C6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05200" y="6367460"/>
            <a:ext cx="5715000" cy="338139"/>
          </a:xfrm>
        </p:spPr>
        <p:txBody>
          <a:bodyPr/>
          <a:lstStyle/>
          <a:p>
            <a:r>
              <a:rPr lang="en-US" dirty="0"/>
              <a:t>Section Title [Update on all slides]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2861326-791D-0CBE-5919-FA5150D0B3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72919" y="6464414"/>
            <a:ext cx="1080881" cy="1394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A239F3-E69C-FF45-5521-E2C6A1D68B7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517" y="6432255"/>
            <a:ext cx="1150597" cy="21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964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645AC7-529F-272E-EE58-BDA3B6ED2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487EB6-5ED3-3DD7-AFAA-83B5005A3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Body Copy to be placed here</a:t>
            </a:r>
          </a:p>
          <a:p>
            <a:pPr lvl="1"/>
            <a:r>
              <a:rPr lang="en-US" dirty="0"/>
              <a:t>SUBHEADING PLACED HERE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Numbered List</a:t>
            </a:r>
          </a:p>
          <a:p>
            <a:pPr lvl="5"/>
            <a:r>
              <a:rPr lang="en-US" dirty="0"/>
              <a:t>Body Copy Small</a:t>
            </a:r>
          </a:p>
          <a:p>
            <a:pPr lvl="6"/>
            <a:r>
              <a:rPr lang="en-US" dirty="0"/>
              <a:t>Captions and Callouts</a:t>
            </a:r>
          </a:p>
          <a:p>
            <a:pPr lvl="7"/>
            <a:r>
              <a:rPr lang="en-US" dirty="0"/>
              <a:t>Hyperlinks</a:t>
            </a:r>
          </a:p>
          <a:p>
            <a:pPr lvl="8"/>
            <a:r>
              <a:rPr lang="en-US" dirty="0"/>
              <a:t>Footnotes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626876-B1C3-9C74-7008-19F4FFD119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38400" y="6362701"/>
            <a:ext cx="5715000" cy="3429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bg1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defRPr>
            </a:lvl1pPr>
            <a:lvl2pPr marL="0">
              <a:defRPr sz="1050" b="1" i="0" cap="all" spc="150" baseline="0">
                <a:solidFill>
                  <a:schemeClr val="tx2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defRPr>
            </a:lvl2pPr>
            <a:lvl3pPr marL="0">
              <a:defRPr sz="1050">
                <a:solidFill>
                  <a:schemeClr val="bg1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defRPr>
            </a:lvl3pPr>
            <a:lvl4pPr marL="0">
              <a:defRPr sz="1050" cap="all" spc="150" baseline="0">
                <a:solidFill>
                  <a:schemeClr val="bg1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defRPr>
            </a:lvl4pPr>
          </a:lstStyle>
          <a:p>
            <a:r>
              <a:rPr lang="en-US" dirty="0"/>
              <a:t>Section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6E040-9C83-09EA-E877-93F4502E8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058" y="6362700"/>
            <a:ext cx="530942" cy="342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2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defRPr>
            </a:lvl1pPr>
            <a:lvl2pPr marL="0" algn="ctr">
              <a:defRPr sz="1050">
                <a:solidFill>
                  <a:schemeClr val="tx2"/>
                </a:solidFill>
                <a:latin typeface="Microsoft Sans Serif" panose="020B0604020202020204" pitchFamily="34" charset="0"/>
                <a:cs typeface="Microsoft Sans Serif" panose="020B0604020202020204" pitchFamily="34" charset="0"/>
              </a:defRPr>
            </a:lvl2pPr>
            <a:lvl3pPr>
              <a:defRPr sz="1050">
                <a:latin typeface="Microsoft Sans Serif" panose="020B0604020202020204" pitchFamily="34" charset="0"/>
                <a:cs typeface="Microsoft Sans Serif" panose="020B0604020202020204" pitchFamily="34" charset="0"/>
              </a:defRPr>
            </a:lvl3pPr>
          </a:lstStyle>
          <a:p>
            <a:pPr indent="-914400"/>
            <a:fld id="{EA720DEA-B886-8346-976E-698B84D585CD}" type="slidenum">
              <a:rPr lang="en-US" smtClean="0"/>
              <a:pPr indent="-91440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040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64" r:id="rId3"/>
    <p:sldLayoutId id="2147483665" r:id="rId4"/>
    <p:sldLayoutId id="2147483676" r:id="rId5"/>
    <p:sldLayoutId id="2147483678" r:id="rId6"/>
    <p:sldLayoutId id="2147483677" r:id="rId7"/>
    <p:sldLayoutId id="2147483663" r:id="rId8"/>
    <p:sldLayoutId id="2147483666" r:id="rId9"/>
    <p:sldLayoutId id="2147483667" r:id="rId10"/>
    <p:sldLayoutId id="2147483653" r:id="rId11"/>
    <p:sldLayoutId id="2147483651" r:id="rId12"/>
    <p:sldLayoutId id="2147483668" r:id="rId13"/>
    <p:sldLayoutId id="2147483669" r:id="rId14"/>
    <p:sldLayoutId id="2147483670" r:id="rId15"/>
    <p:sldLayoutId id="2147483671" r:id="rId16"/>
    <p:sldLayoutId id="2147483654" r:id="rId17"/>
    <p:sldLayoutId id="2147483655" r:id="rId18"/>
    <p:sldLayoutId id="2147483672" r:id="rId19"/>
    <p:sldLayoutId id="2147483674" r:id="rId20"/>
    <p:sldLayoutId id="2147483687" r:id="rId21"/>
    <p:sldLayoutId id="2147483688" r:id="rId22"/>
    <p:sldLayoutId id="2147483689" r:id="rId23"/>
    <p:sldLayoutId id="2147483673" r:id="rId24"/>
    <p:sldLayoutId id="2147483690" r:id="rId25"/>
    <p:sldLayoutId id="2147483675" r:id="rId2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ct val="200000"/>
        </a:lnSpc>
        <a:spcBef>
          <a:spcPts val="0"/>
        </a:spcBef>
        <a:buFont typeface="Arial" panose="020B0604020202020204" pitchFamily="34" charset="0"/>
        <a:buNone/>
        <a:defRPr sz="1200" b="1" i="0" kern="1200" cap="all" spc="150" baseline="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2286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28600" indent="-228600" algn="l" defTabSz="914400" rtl="0" eaLnBrk="1" latinLnBrk="0" hangingPunct="1">
        <a:lnSpc>
          <a:spcPct val="110000"/>
        </a:lnSpc>
        <a:spcBef>
          <a:spcPts val="500"/>
        </a:spcBef>
        <a:buSzPct val="65000"/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28600" indent="-228600" algn="l" defTabSz="914400" rtl="0" eaLnBrk="1" latinLnBrk="0" hangingPunct="1">
        <a:lnSpc>
          <a:spcPct val="110000"/>
        </a:lnSpc>
        <a:spcBef>
          <a:spcPts val="500"/>
        </a:spcBef>
        <a:buFont typeface="+mj-lt"/>
        <a:buAutoNum type="arabicPeriod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0" indent="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None/>
        <a:defRPr sz="1400" b="1" i="0" kern="1200">
          <a:solidFill>
            <a:schemeClr val="accent4"/>
          </a:solidFill>
          <a:latin typeface="Cambria" panose="02040503050406030204" pitchFamily="18" charset="0"/>
          <a:ea typeface="Cambria" panose="02040503050406030204" pitchFamily="18" charset="0"/>
          <a:cs typeface="Arial" panose="020B0604020202020204" pitchFamily="34" charset="0"/>
        </a:defRPr>
      </a:lvl7pPr>
      <a:lvl8pPr marL="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050" b="1" i="0" kern="1200">
          <a:solidFill>
            <a:schemeClr val="accent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050" b="0" i="1" kern="1200">
          <a:solidFill>
            <a:schemeClr val="accent5"/>
          </a:solidFill>
          <a:latin typeface="Cambria" panose="02040503050406030204" pitchFamily="18" charset="0"/>
          <a:ea typeface="Cambria" panose="02040503050406030204" pitchFamily="18" charset="0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64" userDrawn="1">
          <p15:clr>
            <a:srgbClr val="F26B43"/>
          </p15:clr>
        </p15:guide>
        <p15:guide id="2" pos="528" userDrawn="1">
          <p15:clr>
            <a:srgbClr val="FBAE40"/>
          </p15:clr>
        </p15:guide>
        <p15:guide id="3" pos="7152" userDrawn="1">
          <p15:clr>
            <a:srgbClr val="FBAE40"/>
          </p15:clr>
        </p15:guide>
        <p15:guide id="4" pos="1320" userDrawn="1">
          <p15:clr>
            <a:srgbClr val="F26B43"/>
          </p15:clr>
        </p15:guide>
        <p15:guide id="5" pos="6360" userDrawn="1">
          <p15:clr>
            <a:srgbClr val="F26B43"/>
          </p15:clr>
        </p15:guide>
        <p15:guide id="6" pos="3000" userDrawn="1">
          <p15:clr>
            <a:srgbClr val="F26B43"/>
          </p15:clr>
        </p15:guide>
        <p15:guide id="7" pos="4680" userDrawn="1">
          <p15:clr>
            <a:srgbClr val="F26B43"/>
          </p15:clr>
        </p15:guide>
        <p15:guide id="8" pos="5472" userDrawn="1">
          <p15:clr>
            <a:srgbClr val="F26B43"/>
          </p15:clr>
        </p15:guide>
        <p15:guide id="9" pos="5544" userDrawn="1">
          <p15:clr>
            <a:srgbClr val="F26B43"/>
          </p15:clr>
        </p15:guide>
        <p15:guide id="10" pos="2208" userDrawn="1">
          <p15:clr>
            <a:srgbClr val="F26B43"/>
          </p15:clr>
        </p15:guide>
        <p15:guide id="11" pos="2136" userDrawn="1">
          <p15:clr>
            <a:srgbClr val="F26B43"/>
          </p15:clr>
        </p15:guide>
        <p15:guide id="12" pos="3792" userDrawn="1">
          <p15:clr>
            <a:srgbClr val="F26B43"/>
          </p15:clr>
        </p15:guide>
        <p15:guide id="13" pos="3888" userDrawn="1">
          <p15:clr>
            <a:srgbClr val="F26B43"/>
          </p15:clr>
        </p15:guide>
        <p15:guide id="14" orient="horz" pos="432" userDrawn="1">
          <p15:clr>
            <a:srgbClr val="F26B43"/>
          </p15:clr>
        </p15:guide>
        <p15:guide id="15" orient="horz" pos="576" userDrawn="1">
          <p15:clr>
            <a:srgbClr val="F26B43"/>
          </p15:clr>
        </p15:guide>
        <p15:guide id="16" orient="horz" pos="1272" userDrawn="1">
          <p15:clr>
            <a:srgbClr val="F26B43"/>
          </p15:clr>
        </p15:guide>
        <p15:guide id="17" orient="horz" pos="1344" userDrawn="1">
          <p15:clr>
            <a:srgbClr val="F26B43"/>
          </p15:clr>
        </p15:guide>
        <p15:guide id="18" orient="horz" pos="1608" userDrawn="1">
          <p15:clr>
            <a:srgbClr val="F26B43"/>
          </p15:clr>
        </p15:guide>
        <p15:guide id="19" orient="horz" pos="1704" userDrawn="1">
          <p15:clr>
            <a:srgbClr val="F26B43"/>
          </p15:clr>
        </p15:guide>
        <p15:guide id="20" orient="horz" pos="2520" userDrawn="1">
          <p15:clr>
            <a:srgbClr val="F26B43"/>
          </p15:clr>
        </p15:guide>
        <p15:guide id="21" orient="horz" pos="3720" userDrawn="1">
          <p15:clr>
            <a:srgbClr val="F26B43"/>
          </p15:clr>
        </p15:guide>
        <p15:guide id="22" orient="horz" pos="4008" userDrawn="1">
          <p15:clr>
            <a:srgbClr val="F26B43"/>
          </p15:clr>
        </p15:guide>
        <p15:guide id="23" orient="horz" pos="3864" userDrawn="1">
          <p15:clr>
            <a:srgbClr val="FBAE40"/>
          </p15:clr>
        </p15:guide>
        <p15:guide id="24" orient="horz" pos="4224" userDrawn="1">
          <p15:clr>
            <a:srgbClr val="F26B43"/>
          </p15:clr>
        </p15:guide>
        <p15:guide id="25" pos="3840" userDrawn="1">
          <p15:clr>
            <a:srgbClr val="FDE53C"/>
          </p15:clr>
        </p15:guide>
        <p15:guide id="26" orient="horz" pos="2160" userDrawn="1">
          <p15:clr>
            <a:srgbClr val="FDE53C"/>
          </p15:clr>
        </p15:guide>
        <p15:guide id="27" pos="240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JRobisch@firstmerchants.com" TargetMode="Externa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DC7EF-DD60-9E8A-2796-516BE010CD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999" y="4316072"/>
            <a:ext cx="8420101" cy="889001"/>
          </a:xfrm>
        </p:spPr>
        <p:txBody>
          <a:bodyPr>
            <a:normAutofit fontScale="90000"/>
          </a:bodyPr>
          <a:lstStyle/>
          <a:p>
            <a:r>
              <a:rPr lang="en-US" dirty="0"/>
              <a:t>Green, Yellow, and Red Flags </a:t>
            </a:r>
            <a:br>
              <a:rPr lang="en-US" dirty="0"/>
            </a:br>
            <a:r>
              <a:rPr lang="en-US" dirty="0"/>
              <a:t>of Financial Health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8F31C2-47F4-9B3B-5C83-75CDAB4561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5122863"/>
            <a:ext cx="8420100" cy="365125"/>
          </a:xfrm>
        </p:spPr>
        <p:txBody>
          <a:bodyPr>
            <a:normAutofit/>
          </a:bodyPr>
          <a:lstStyle/>
          <a:p>
            <a:r>
              <a:rPr lang="en-US" dirty="0"/>
              <a:t>Identifying financial risks and strengths in arts organizations</a:t>
            </a:r>
          </a:p>
        </p:txBody>
      </p:sp>
    </p:spTree>
    <p:extLst>
      <p:ext uri="{BB962C8B-B14F-4D97-AF65-F5344CB8AC3E}">
        <p14:creationId xmlns:p14="http://schemas.microsoft.com/office/powerpoint/2010/main" val="765376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7C476-2462-8734-2317-73EE3B201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63668-5D26-D58D-D807-14F82AA3DF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019300"/>
            <a:ext cx="10972800" cy="14097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Expense Management and Operating Discipline</a:t>
            </a:r>
          </a:p>
        </p:txBody>
      </p:sp>
    </p:spTree>
    <p:extLst>
      <p:ext uri="{BB962C8B-B14F-4D97-AF65-F5344CB8AC3E}">
        <p14:creationId xmlns:p14="http://schemas.microsoft.com/office/powerpoint/2010/main" val="3026814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6F4A4-0CEC-2714-B4EE-CDD12A50D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CCB38-620A-E508-83DC-F5FC622AF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1058" y="6362700"/>
            <a:ext cx="530942" cy="342899"/>
          </a:xfrm>
        </p:spPr>
        <p:txBody>
          <a:bodyPr/>
          <a:lstStyle/>
          <a:p>
            <a:fld id="{EA720DEA-B886-8346-976E-698B84D585C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F9DF04-54F8-0A4E-F75D-AADB4C4365A4}"/>
              </a:ext>
            </a:extLst>
          </p:cNvPr>
          <p:cNvSpPr txBox="1"/>
          <p:nvPr/>
        </p:nvSpPr>
        <p:spPr>
          <a:xfrm>
            <a:off x="852330" y="1538647"/>
            <a:ext cx="667318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b="1" dirty="0"/>
              <a:t>Green Flags in Spending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Aligned expenses and regular budget reviews indicate healthy financial management and operational discipline.​</a:t>
            </a:r>
          </a:p>
          <a:p>
            <a:pPr fontAlgn="base"/>
            <a:endParaRPr lang="en-US" dirty="0"/>
          </a:p>
          <a:p>
            <a:pPr fontAlgn="base"/>
            <a:r>
              <a:rPr lang="en-US" b="1" dirty="0"/>
              <a:t>Yellow Flags Warning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Routine small deficits and rising fixed costs without revenue growth signal possible financial caution needed.</a:t>
            </a:r>
          </a:p>
          <a:p>
            <a:pPr fontAlgn="base"/>
            <a:r>
              <a:rPr lang="en-US" dirty="0"/>
              <a:t>​</a:t>
            </a:r>
          </a:p>
          <a:p>
            <a:pPr fontAlgn="base"/>
            <a:r>
              <a:rPr lang="en-US" b="1" dirty="0"/>
              <a:t>Red Flags in Finances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Chronic deficits, misuse of restricted funds, and delayed payments show critical financial distress.​</a:t>
            </a:r>
          </a:p>
          <a:p>
            <a:pPr fontAlgn="base"/>
            <a:endParaRPr lang="en-US" dirty="0"/>
          </a:p>
          <a:p>
            <a:pPr fontAlgn="base"/>
            <a:r>
              <a:rPr lang="en-US" b="1" dirty="0"/>
              <a:t>Balancing Passion and Discipline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Managing expenses carefully protects artistic integrity and ensures long-term financial sustainability.​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94A9D0-F892-46F3-9174-9AEFC9B44A7F}"/>
              </a:ext>
            </a:extLst>
          </p:cNvPr>
          <p:cNvSpPr txBox="1"/>
          <p:nvPr/>
        </p:nvSpPr>
        <p:spPr>
          <a:xfrm>
            <a:off x="839481" y="283204"/>
            <a:ext cx="47869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Recognizing Financial Signals in Spending Patterns</a:t>
            </a:r>
            <a:endParaRPr lang="en-US" sz="2800" dirty="0">
              <a:solidFill>
                <a:schemeClr val="tx2"/>
              </a:solidFill>
              <a:latin typeface="Aptos Display (Headings)"/>
            </a:endParaRPr>
          </a:p>
        </p:txBody>
      </p:sp>
      <p:pic>
        <p:nvPicPr>
          <p:cNvPr id="5122" name="Picture 2" descr="Chalk board">
            <a:extLst>
              <a:ext uri="{FF2B5EF4-FFF2-40B4-BE49-F238E27FC236}">
                <a16:creationId xmlns:a16="http://schemas.microsoft.com/office/drawing/2014/main" id="{84C205DC-0ED9-D729-A8A7-C201F9A43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958" y="0"/>
            <a:ext cx="4142100" cy="63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154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395BB-A538-1900-24F7-7D3E56B8C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C198C-839A-99F7-C91C-517F8AF3F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019300"/>
            <a:ext cx="10972800" cy="14097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Liquidity and Balance </a:t>
            </a:r>
            <a:br>
              <a:rPr lang="en-US" dirty="0"/>
            </a:br>
            <a:r>
              <a:rPr lang="en-US" dirty="0"/>
              <a:t>Sheet Health</a:t>
            </a:r>
          </a:p>
        </p:txBody>
      </p:sp>
    </p:spTree>
    <p:extLst>
      <p:ext uri="{BB962C8B-B14F-4D97-AF65-F5344CB8AC3E}">
        <p14:creationId xmlns:p14="http://schemas.microsoft.com/office/powerpoint/2010/main" val="1008947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BAC54-1214-67C6-B183-2F33257BD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E06F0-669E-D317-6446-56251A2FA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1058" y="6362700"/>
            <a:ext cx="530942" cy="342899"/>
          </a:xfrm>
        </p:spPr>
        <p:txBody>
          <a:bodyPr/>
          <a:lstStyle/>
          <a:p>
            <a:fld id="{EA720DEA-B886-8346-976E-698B84D585C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832A25-1861-153D-5B0D-1D566BA9A9C8}"/>
              </a:ext>
            </a:extLst>
          </p:cNvPr>
          <p:cNvSpPr txBox="1"/>
          <p:nvPr/>
        </p:nvSpPr>
        <p:spPr>
          <a:xfrm>
            <a:off x="481653" y="796289"/>
            <a:ext cx="6673182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b="1" dirty="0"/>
              <a:t>Green Flags (Strong Position)</a:t>
            </a: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3-6 months of operating cash on hand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Positive and growing net assets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Established operating reserves or endowment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Strategic, manageable use of debt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Consistent cash flow throughout the year</a:t>
            </a:r>
          </a:p>
          <a:p>
            <a:pPr fontAlgn="base"/>
            <a:endParaRPr lang="en-US" dirty="0"/>
          </a:p>
          <a:p>
            <a:pPr fontAlgn="base"/>
            <a:r>
              <a:rPr lang="en-US" b="1" dirty="0"/>
              <a:t>Yellow Flags (Watch Carefully)</a:t>
            </a: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1-3 months of cash on hand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Limited or informal reserve policy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Increasing reliance on line of credit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Seasonal cash flow strain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Deferred maintenance or delayed investments</a:t>
            </a:r>
          </a:p>
          <a:p>
            <a:pPr fontAlgn="base"/>
            <a:r>
              <a:rPr lang="en-US" dirty="0"/>
              <a:t>​</a:t>
            </a:r>
          </a:p>
          <a:p>
            <a:pPr fontAlgn="base"/>
            <a:r>
              <a:rPr lang="en-US" b="1" dirty="0"/>
              <a:t>Red Flags (Immediate Action Needed)</a:t>
            </a: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Less than 30 days of cash available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Persistent negative net assets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Frequent cash flow crises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Maxed out credit lines or missed payments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Borrowing to cover operating expenses</a:t>
            </a:r>
          </a:p>
          <a:p>
            <a:pPr fontAlgn="base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2DE897-4815-C491-CC63-958179BAF7ED}"/>
              </a:ext>
            </a:extLst>
          </p:cNvPr>
          <p:cNvSpPr txBox="1"/>
          <p:nvPr/>
        </p:nvSpPr>
        <p:spPr>
          <a:xfrm>
            <a:off x="481653" y="283204"/>
            <a:ext cx="52565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Liquidity &amp; Balance Sheet Health</a:t>
            </a:r>
            <a:endParaRPr lang="en-US" sz="2800" dirty="0">
              <a:solidFill>
                <a:schemeClr val="tx2"/>
              </a:solidFill>
              <a:latin typeface="Aptos Display (Headings)"/>
            </a:endParaRPr>
          </a:p>
        </p:txBody>
      </p:sp>
      <p:pic>
        <p:nvPicPr>
          <p:cNvPr id="11" name="Picture 10" descr="Person doing calculations illustration">
            <a:extLst>
              <a:ext uri="{FF2B5EF4-FFF2-40B4-BE49-F238E27FC236}">
                <a16:creationId xmlns:a16="http://schemas.microsoft.com/office/drawing/2014/main" id="{B43B30B1-A784-998D-6F56-143543587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2742" y="152401"/>
            <a:ext cx="4108316" cy="618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018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66D97-7386-EF9A-2FF1-FB09A2F01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15294-9B68-6278-1943-5C071072EE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019300"/>
            <a:ext cx="10972800" cy="14097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Governance and Financial Oversight</a:t>
            </a:r>
          </a:p>
        </p:txBody>
      </p:sp>
    </p:spTree>
    <p:extLst>
      <p:ext uri="{BB962C8B-B14F-4D97-AF65-F5344CB8AC3E}">
        <p14:creationId xmlns:p14="http://schemas.microsoft.com/office/powerpoint/2010/main" val="1883628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5A490-40CD-B954-7FAF-28DD92FB8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192E07-DCBC-7282-0511-86999C5A2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1058" y="6362700"/>
            <a:ext cx="530942" cy="342899"/>
          </a:xfrm>
        </p:spPr>
        <p:txBody>
          <a:bodyPr/>
          <a:lstStyle/>
          <a:p>
            <a:fld id="{EA720DEA-B886-8346-976E-698B84D585C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BC7EC6-84EF-8C01-8DA2-0E5D1481B33E}"/>
              </a:ext>
            </a:extLst>
          </p:cNvPr>
          <p:cNvSpPr txBox="1"/>
          <p:nvPr/>
        </p:nvSpPr>
        <p:spPr>
          <a:xfrm>
            <a:off x="385986" y="1573886"/>
            <a:ext cx="667318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b="1" dirty="0"/>
              <a:t>Indicators of Strong Governance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Engaged finance committees and transparent reporting promote strong financial health and governance.​</a:t>
            </a:r>
          </a:p>
          <a:p>
            <a:pPr fontAlgn="base"/>
            <a:endParaRPr lang="en-US" dirty="0"/>
          </a:p>
          <a:p>
            <a:pPr fontAlgn="base"/>
            <a:r>
              <a:rPr lang="en-US" b="1" dirty="0"/>
              <a:t>Warning Signs in Financial Oversight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Passive review, overly complex reports, and focus on past data signal caution for boards.​</a:t>
            </a:r>
          </a:p>
          <a:p>
            <a:pPr fontAlgn="base"/>
            <a:endParaRPr lang="en-US" dirty="0"/>
          </a:p>
          <a:p>
            <a:pPr fontAlgn="base"/>
            <a:r>
              <a:rPr lang="en-US" b="1" dirty="0"/>
              <a:t>Risks of Poor Engagement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Board disengagement and weak controls lead to financial surprises and governance risks.​</a:t>
            </a:r>
          </a:p>
          <a:p>
            <a:pPr fontAlgn="base"/>
            <a:endParaRPr lang="en-US" dirty="0"/>
          </a:p>
          <a:p>
            <a:pPr fontAlgn="base"/>
            <a:r>
              <a:rPr lang="en-US" b="1" dirty="0"/>
              <a:t>Building Financial Literacy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Fostering routine, honest financial discussions connects oversight to mission strategy effectively.​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E604B6-DE54-86AD-04E7-30AB3DFC5667}"/>
              </a:ext>
            </a:extLst>
          </p:cNvPr>
          <p:cNvSpPr txBox="1"/>
          <p:nvPr/>
        </p:nvSpPr>
        <p:spPr>
          <a:xfrm>
            <a:off x="385986" y="619779"/>
            <a:ext cx="69337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Board Engagement and Financial Leadership</a:t>
            </a:r>
            <a:endParaRPr lang="en-US" sz="2800" dirty="0">
              <a:solidFill>
                <a:schemeClr val="tx2"/>
              </a:solidFill>
              <a:latin typeface="Aptos Display (Headings)"/>
            </a:endParaRPr>
          </a:p>
        </p:txBody>
      </p:sp>
      <p:pic>
        <p:nvPicPr>
          <p:cNvPr id="6146" name="Picture 2" descr="High angle shot of a group of businesspeople meeting in the boardroom">
            <a:extLst>
              <a:ext uri="{FF2B5EF4-FFF2-40B4-BE49-F238E27FC236}">
                <a16:creationId xmlns:a16="http://schemas.microsoft.com/office/drawing/2014/main" id="{A2549D55-6843-3AA6-825E-C88014A1C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512" y="85725"/>
            <a:ext cx="4086293" cy="627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042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C8CD6-EC2F-DC6A-C138-3F380C92C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636AB-D978-49FC-20B0-C06D2AC75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019300"/>
            <a:ext cx="10972800" cy="14097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External and Market Signals</a:t>
            </a:r>
          </a:p>
        </p:txBody>
      </p:sp>
    </p:spTree>
    <p:extLst>
      <p:ext uri="{BB962C8B-B14F-4D97-AF65-F5344CB8AC3E}">
        <p14:creationId xmlns:p14="http://schemas.microsoft.com/office/powerpoint/2010/main" val="2506407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C0965-1BCE-83DB-69B6-B215060DA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9B075-A5DF-DA17-FAF5-FBFE429AC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1058" y="6362700"/>
            <a:ext cx="530942" cy="342899"/>
          </a:xfrm>
        </p:spPr>
        <p:txBody>
          <a:bodyPr/>
          <a:lstStyle/>
          <a:p>
            <a:fld id="{EA720DEA-B886-8346-976E-698B84D585C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842E6C-F49A-5B49-2592-E2CF9ED9AD90}"/>
              </a:ext>
            </a:extLst>
          </p:cNvPr>
          <p:cNvSpPr txBox="1"/>
          <p:nvPr/>
        </p:nvSpPr>
        <p:spPr>
          <a:xfrm>
            <a:off x="530942" y="1006601"/>
            <a:ext cx="667318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b="1" dirty="0"/>
              <a:t>Green Flags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Strong community engagement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Positive attendance trends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Growing partnerships and sponsorships</a:t>
            </a:r>
          </a:p>
          <a:p>
            <a:pPr fontAlgn="base"/>
            <a:endParaRPr lang="en-US" dirty="0"/>
          </a:p>
          <a:p>
            <a:pPr fontAlgn="base"/>
            <a:r>
              <a:rPr lang="en-US" b="1" dirty="0"/>
              <a:t>Yellow Flags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Audience stagnation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Increasing competition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Donor fatigue signals</a:t>
            </a:r>
          </a:p>
          <a:p>
            <a:pPr fontAlgn="base"/>
            <a:r>
              <a:rPr lang="en-US" dirty="0"/>
              <a:t>​</a:t>
            </a:r>
          </a:p>
          <a:p>
            <a:pPr fontAlgn="base"/>
            <a:r>
              <a:rPr lang="en-US" b="1" dirty="0"/>
              <a:t>Red Flags</a:t>
            </a: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Declining relevance in the community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Significant drop in attendance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Negative reputation or trust issues</a:t>
            </a:r>
          </a:p>
          <a:p>
            <a:pPr fontAlgn="base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CD83C6-9676-F18F-4D15-638433D46EA0}"/>
              </a:ext>
            </a:extLst>
          </p:cNvPr>
          <p:cNvSpPr txBox="1"/>
          <p:nvPr/>
        </p:nvSpPr>
        <p:spPr>
          <a:xfrm>
            <a:off x="481653" y="283204"/>
            <a:ext cx="52565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External and Market Signals</a:t>
            </a:r>
            <a:endParaRPr lang="en-US" sz="2800" dirty="0">
              <a:solidFill>
                <a:schemeClr val="tx2"/>
              </a:solidFill>
              <a:latin typeface="Aptos Display (Headings)"/>
            </a:endParaRPr>
          </a:p>
        </p:txBody>
      </p:sp>
      <p:pic>
        <p:nvPicPr>
          <p:cNvPr id="3" name="Picture 2" descr="Graphs on a display with reflection of office">
            <a:extLst>
              <a:ext uri="{FF2B5EF4-FFF2-40B4-BE49-F238E27FC236}">
                <a16:creationId xmlns:a16="http://schemas.microsoft.com/office/drawing/2014/main" id="{3FA29172-CB20-4CA0-64C2-FE3C535F81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6988" y="904009"/>
            <a:ext cx="6372531" cy="424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47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19DF8-CA70-DCAF-E000-F389148D7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4BB7A-E018-BB03-73A7-6535ADFDEA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019300"/>
            <a:ext cx="10972800" cy="14097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Takeaways and Next Steps</a:t>
            </a:r>
          </a:p>
        </p:txBody>
      </p:sp>
    </p:spTree>
    <p:extLst>
      <p:ext uri="{BB962C8B-B14F-4D97-AF65-F5344CB8AC3E}">
        <p14:creationId xmlns:p14="http://schemas.microsoft.com/office/powerpoint/2010/main" val="1246349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71A04-A2D2-A547-C98B-E35D6E68E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858" y="320040"/>
            <a:ext cx="9241942" cy="1333500"/>
          </a:xfrm>
        </p:spPr>
        <p:txBody>
          <a:bodyPr>
            <a:normAutofit/>
          </a:bodyPr>
          <a:lstStyle/>
          <a:p>
            <a:r>
              <a:rPr lang="en-US" sz="3600" b="0" dirty="0">
                <a:solidFill>
                  <a:schemeClr val="tx2"/>
                </a:solidFill>
              </a:rPr>
              <a:t>Turning Awareness into Practical Next Steps</a:t>
            </a:r>
            <a:endParaRPr lang="en-US" sz="3600" dirty="0">
              <a:solidFill>
                <a:schemeClr val="tx2"/>
              </a:solidFill>
            </a:endParaRP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C0B0124-75EA-1A7C-F211-A8DEEAD86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1858" y="2010250"/>
            <a:ext cx="9241942" cy="4000500"/>
          </a:xfrm>
        </p:spPr>
        <p:txBody>
          <a:bodyPr>
            <a:normAutofit fontScale="85000" lnSpcReduction="10000"/>
          </a:bodyPr>
          <a:lstStyle/>
          <a:p>
            <a:pPr fontAlgn="base"/>
            <a:r>
              <a:rPr lang="en-US" b="1" dirty="0"/>
              <a:t>Flag Identification and Prioritization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Identify green flags to strengthen, yellow flags to monitor, and red flags needing urgent attention.​</a:t>
            </a:r>
          </a:p>
          <a:p>
            <a:pPr fontAlgn="base"/>
            <a:r>
              <a:rPr lang="en-US" b="1" dirty="0"/>
              <a:t>Recommended Action Steps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Focus on practical changes like clearer financial reporting, building reserves, and diversifying revenue.​</a:t>
            </a:r>
          </a:p>
          <a:p>
            <a:pPr fontAlgn="base"/>
            <a:r>
              <a:rPr lang="en-US" b="1" dirty="0"/>
              <a:t>Supporting Organizational Health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Financial health enables artistic freedom, staff sustainability, and enhances community impact.​</a:t>
            </a:r>
          </a:p>
          <a:p>
            <a:pPr fontAlgn="base"/>
            <a:r>
              <a:rPr lang="en-US" b="1" dirty="0"/>
              <a:t>Confidence Through Shared Framework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Using a shared financial framework fosters confidence and integrity in leadership decisions.​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AED17C-8197-7825-AD64-BED5D2120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1058" y="6362700"/>
            <a:ext cx="530942" cy="342899"/>
          </a:xfrm>
        </p:spPr>
        <p:txBody>
          <a:bodyPr/>
          <a:lstStyle/>
          <a:p>
            <a:fld id="{EA720DEA-B886-8346-976E-698B84D585CD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52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8A589D-2F55-F6F5-CAF3-D4EF5EC60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1058" y="6362700"/>
            <a:ext cx="530942" cy="342899"/>
          </a:xfrm>
        </p:spPr>
        <p:txBody>
          <a:bodyPr/>
          <a:lstStyle/>
          <a:p>
            <a:fld id="{EA720DEA-B886-8346-976E-698B84D585CD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809B207-7B89-BA1A-8D58-134CA22E2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360" y="1663617"/>
            <a:ext cx="6637928" cy="3969087"/>
          </a:xfrm>
        </p:spPr>
        <p:txBody>
          <a:bodyPr>
            <a:normAutofit fontScale="25000" lnSpcReduction="20000"/>
          </a:bodyPr>
          <a:lstStyle/>
          <a:p>
            <a:pPr fontAlgn="base"/>
            <a:endParaRPr lang="en-US" sz="5600" b="1" dirty="0"/>
          </a:p>
          <a:p>
            <a:pPr fontAlgn="base"/>
            <a:endParaRPr lang="en-US" sz="5600" b="1" dirty="0"/>
          </a:p>
          <a:p>
            <a:pPr fontAlgn="base"/>
            <a:endParaRPr lang="en-US" sz="5600" b="1" dirty="0"/>
          </a:p>
          <a:p>
            <a:pPr fontAlgn="base"/>
            <a:endParaRPr lang="en-US" sz="5600" b="1" dirty="0"/>
          </a:p>
          <a:p>
            <a:pPr fontAlgn="base"/>
            <a:r>
              <a:rPr lang="en-US" sz="5600" b="1" dirty="0"/>
              <a:t>Financial Health as Leadership Issue</a:t>
            </a:r>
            <a:r>
              <a:rPr lang="en-US" sz="5600" dirty="0"/>
              <a:t>​</a:t>
            </a:r>
          </a:p>
          <a:p>
            <a:pPr fontAlgn="base"/>
            <a:r>
              <a:rPr lang="en-US" sz="5600" dirty="0"/>
              <a:t>Financial health is a critical leadership concern shared by all organizational leaders, not just finance staff.​</a:t>
            </a:r>
          </a:p>
          <a:p>
            <a:pPr fontAlgn="base"/>
            <a:r>
              <a:rPr lang="en-US" sz="5600" b="1" dirty="0"/>
              <a:t>Unique Financial Challenges</a:t>
            </a:r>
            <a:r>
              <a:rPr lang="en-US" sz="5600" dirty="0"/>
              <a:t>​</a:t>
            </a:r>
          </a:p>
          <a:p>
            <a:pPr fontAlgn="base"/>
            <a:r>
              <a:rPr lang="en-US" sz="5600" dirty="0"/>
              <a:t>Arts organizations face unpredictable income, seasonal cash flow, and deep emotional mission investment.​</a:t>
            </a:r>
          </a:p>
          <a:p>
            <a:pPr fontAlgn="base"/>
            <a:r>
              <a:rPr lang="en-US" sz="5600" b="1" dirty="0"/>
              <a:t>Proactive Financial Awareness</a:t>
            </a:r>
            <a:r>
              <a:rPr lang="en-US" sz="5600" dirty="0"/>
              <a:t>​</a:t>
            </a:r>
          </a:p>
          <a:p>
            <a:pPr fontAlgn="base"/>
            <a:r>
              <a:rPr lang="en-US" sz="5600" dirty="0"/>
              <a:t>Recognizing early financial warning signs helps protect artistic vision, staff well-being, and community trust.​</a:t>
            </a:r>
          </a:p>
          <a:p>
            <a:pPr fontAlgn="base"/>
            <a:r>
              <a:rPr lang="en-US" sz="5600" b="1" dirty="0"/>
              <a:t>Supportive Leadership Framing</a:t>
            </a:r>
            <a:r>
              <a:rPr lang="en-US" sz="5600" dirty="0"/>
              <a:t>​</a:t>
            </a:r>
          </a:p>
          <a:p>
            <a:pPr fontAlgn="base"/>
            <a:r>
              <a:rPr lang="en-US" sz="5600" dirty="0"/>
              <a:t>Financial conversations framed positively reduce fear and build confidence for sustaining creativity.​</a:t>
            </a:r>
          </a:p>
          <a:p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B2822500-9102-4D56-59B1-4D3E5B10FE3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9788" y="3429001"/>
            <a:ext cx="6589712" cy="571499"/>
          </a:xfrm>
        </p:spPr>
        <p:txBody>
          <a:bodyPr/>
          <a:lstStyle/>
          <a:p>
            <a:r>
              <a:rPr lang="en-US" dirty="0"/>
              <a:t>Natalie R, Indiana</a:t>
            </a:r>
          </a:p>
        </p:txBody>
      </p:sp>
      <p:pic>
        <p:nvPicPr>
          <p:cNvPr id="1026" name="Picture 2" descr="Business team brainstorming">
            <a:extLst>
              <a:ext uri="{FF2B5EF4-FFF2-40B4-BE49-F238E27FC236}">
                <a16:creationId xmlns:a16="http://schemas.microsoft.com/office/drawing/2014/main" id="{879B796F-5E11-7A21-FD3C-762C35C4C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21560" cy="6358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82A0B0-7474-3496-E33C-3D2A6D7A57EC}"/>
              </a:ext>
            </a:extLst>
          </p:cNvPr>
          <p:cNvSpPr>
            <a:spLocks noGrp="1"/>
          </p:cNvSpPr>
          <p:nvPr/>
        </p:nvSpPr>
        <p:spPr>
          <a:xfrm>
            <a:off x="4810360" y="487608"/>
            <a:ext cx="6541852" cy="11669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9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Purpose and Context for Arts </a:t>
            </a:r>
          </a:p>
          <a:p>
            <a:r>
              <a:rPr lang="en-US" dirty="0"/>
              <a:t>Organization Leaders</a:t>
            </a:r>
          </a:p>
        </p:txBody>
      </p:sp>
    </p:spTree>
    <p:extLst>
      <p:ext uri="{BB962C8B-B14F-4D97-AF65-F5344CB8AC3E}">
        <p14:creationId xmlns:p14="http://schemas.microsoft.com/office/powerpoint/2010/main" val="31612614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C1D31-0933-30A9-AAFF-7573E1A32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019300"/>
            <a:ext cx="8305800" cy="1409700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2EB159-DA81-29A9-2D71-BF28253FDE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2532" y="3708000"/>
            <a:ext cx="8305800" cy="2197500"/>
          </a:xfrm>
        </p:spPr>
        <p:txBody>
          <a:bodyPr/>
          <a:lstStyle/>
          <a:p>
            <a:r>
              <a:rPr lang="en-US" b="1" dirty="0"/>
              <a:t>Jill Hauser Robisch</a:t>
            </a:r>
          </a:p>
          <a:p>
            <a:r>
              <a:rPr lang="en-US" dirty="0"/>
              <a:t>First Vice President &amp; Director, Nonprofit Services</a:t>
            </a:r>
          </a:p>
          <a:p>
            <a:r>
              <a:rPr lang="en-US" dirty="0"/>
              <a:t>317.258.5728</a:t>
            </a:r>
          </a:p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JRobisch@firstmerchants.com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895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6586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8CE52-E25B-F937-9171-88C38DA29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5800"/>
            <a:ext cx="10515600" cy="1333500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BFA09-5442-B7AC-B2F7-8BEF7572C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52700"/>
            <a:ext cx="10515600" cy="3581400"/>
          </a:xfrm>
        </p:spPr>
        <p:txBody>
          <a:bodyPr>
            <a:normAutofit/>
          </a:bodyPr>
          <a:lstStyle/>
          <a:p>
            <a:pPr lvl="4"/>
            <a:r>
              <a:rPr lang="en-US" dirty="0"/>
              <a:t>Defining Financial Health</a:t>
            </a:r>
          </a:p>
          <a:p>
            <a:pPr lvl="4"/>
            <a:r>
              <a:rPr lang="en-US" dirty="0"/>
              <a:t>The Traffic Light Framework</a:t>
            </a:r>
          </a:p>
          <a:p>
            <a:pPr lvl="4"/>
            <a:r>
              <a:rPr lang="en-US" dirty="0"/>
              <a:t>Revenue Indicators</a:t>
            </a:r>
          </a:p>
          <a:p>
            <a:pPr lvl="4"/>
            <a:r>
              <a:rPr lang="en-US" dirty="0"/>
              <a:t>Expense Managements and Operating Discipline</a:t>
            </a:r>
          </a:p>
          <a:p>
            <a:pPr lvl="4"/>
            <a:r>
              <a:rPr lang="en-US" dirty="0"/>
              <a:t>Liquidity and Balance Sheet Health</a:t>
            </a:r>
          </a:p>
          <a:p>
            <a:pPr lvl="4"/>
            <a:r>
              <a:rPr lang="en-US" dirty="0"/>
              <a:t>Governance and Financial Oversight</a:t>
            </a:r>
          </a:p>
          <a:p>
            <a:pPr lvl="4"/>
            <a:r>
              <a:rPr lang="en-US" dirty="0"/>
              <a:t>Takeaways and Next Steps</a:t>
            </a:r>
          </a:p>
        </p:txBody>
      </p:sp>
    </p:spTree>
    <p:extLst>
      <p:ext uri="{BB962C8B-B14F-4D97-AF65-F5344CB8AC3E}">
        <p14:creationId xmlns:p14="http://schemas.microsoft.com/office/powerpoint/2010/main" val="3154045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88E5B-3500-C9EF-AC63-2511ED1715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019300"/>
            <a:ext cx="10972800" cy="14097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Defining Financial Health</a:t>
            </a:r>
          </a:p>
        </p:txBody>
      </p:sp>
    </p:spTree>
    <p:extLst>
      <p:ext uri="{BB962C8B-B14F-4D97-AF65-F5344CB8AC3E}">
        <p14:creationId xmlns:p14="http://schemas.microsoft.com/office/powerpoint/2010/main" val="387360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0A770-B7C2-C523-CC21-000AAE2E4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0045" y="1427304"/>
            <a:ext cx="6370460" cy="647977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2"/>
                </a:solidFill>
                <a:latin typeface="Aptos Display (Headings)"/>
              </a:rPr>
              <a:t>The Four Pillars of Financial Health​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358975-929A-2F37-8897-53AE063F5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1058" y="6362700"/>
            <a:ext cx="530942" cy="342899"/>
          </a:xfrm>
        </p:spPr>
        <p:txBody>
          <a:bodyPr/>
          <a:lstStyle/>
          <a:p>
            <a:fld id="{EA720DEA-B886-8346-976E-698B84D585CD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2050" name="Picture 2" descr="Column with charts  - report concept.">
            <a:extLst>
              <a:ext uri="{FF2B5EF4-FFF2-40B4-BE49-F238E27FC236}">
                <a16:creationId xmlns:a16="http://schemas.microsoft.com/office/drawing/2014/main" id="{50C3D0C9-179C-4A59-279B-05BE76660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" y="0"/>
            <a:ext cx="3943073" cy="623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7B2531-7FAD-5D0B-0512-B5BBE04C5090}"/>
              </a:ext>
            </a:extLst>
          </p:cNvPr>
          <p:cNvSpPr txBox="1"/>
          <p:nvPr/>
        </p:nvSpPr>
        <p:spPr>
          <a:xfrm>
            <a:off x="4520045" y="2465291"/>
            <a:ext cx="6094476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>
              <a:buNone/>
            </a:pPr>
            <a:r>
              <a:rPr lang="en-US" sz="1400" b="1" i="0" u="none" strike="noStrike" dirty="0">
                <a:solidFill>
                  <a:srgbClr val="1113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Liquidity Explained</a:t>
            </a:r>
            <a:r>
              <a:rPr lang="en-US" sz="1400" b="0" i="0" dirty="0">
                <a:solidFill>
                  <a:srgbClr val="1113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algn="l" rtl="0" fontAlgn="base">
              <a:buNone/>
            </a:pPr>
            <a:r>
              <a:rPr lang="en-US" sz="1400" b="0" i="0" u="none" strike="noStrike" dirty="0">
                <a:solidFill>
                  <a:srgbClr val="1113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Liquidity means having enough cash to cover short-term expenses and manage revenue timing gaps effectively.</a:t>
            </a:r>
            <a:r>
              <a:rPr lang="en-US" sz="1400" b="0" i="0" dirty="0">
                <a:solidFill>
                  <a:srgbClr val="1113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algn="l" rtl="0" fontAlgn="base">
              <a:buNone/>
            </a:pPr>
            <a:endParaRPr lang="en-US" sz="1400" b="0" i="0" dirty="0">
              <a:solidFill>
                <a:srgbClr val="11131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fontAlgn="base">
              <a:buNone/>
            </a:pPr>
            <a:r>
              <a:rPr lang="en-US" sz="1400" b="1" i="0" u="none" strike="noStrike" dirty="0">
                <a:solidFill>
                  <a:srgbClr val="1113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Sustainability Focus</a:t>
            </a:r>
            <a:r>
              <a:rPr lang="en-US" sz="1400" b="0" i="0" dirty="0">
                <a:solidFill>
                  <a:srgbClr val="1113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algn="l" rtl="0" fontAlgn="base">
              <a:buNone/>
            </a:pPr>
            <a:r>
              <a:rPr lang="en-US" sz="1400" b="0" i="0" u="none" strike="noStrike" dirty="0">
                <a:solidFill>
                  <a:srgbClr val="1113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Sustainability ensures the revenue model is realistic and repeatable, supporting ongoing mission-driven programs.</a:t>
            </a:r>
            <a:r>
              <a:rPr lang="en-US" sz="1400" b="0" i="0" dirty="0">
                <a:solidFill>
                  <a:srgbClr val="1113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algn="l" rtl="0" fontAlgn="base">
              <a:buNone/>
            </a:pPr>
            <a:endParaRPr lang="en-US" sz="1400" b="0" i="0" dirty="0">
              <a:solidFill>
                <a:srgbClr val="11131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fontAlgn="base">
              <a:buNone/>
            </a:pPr>
            <a:r>
              <a:rPr lang="en-US" sz="1400" b="1" i="0" u="none" strike="noStrike" dirty="0">
                <a:solidFill>
                  <a:srgbClr val="1113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Profitability in Nonprofits</a:t>
            </a:r>
            <a:r>
              <a:rPr lang="en-US" sz="1400" b="0" i="0" dirty="0">
                <a:solidFill>
                  <a:srgbClr val="1113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algn="l" rtl="0" fontAlgn="base">
              <a:buNone/>
            </a:pPr>
            <a:r>
              <a:rPr lang="en-US" sz="1400" b="0" i="0" u="none" strike="noStrike" dirty="0">
                <a:solidFill>
                  <a:srgbClr val="1113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Profitability involves generating operating surpluses to reinvest in reserves, infrastructure, and growth rather than distributing profits.</a:t>
            </a:r>
            <a:r>
              <a:rPr lang="en-US" sz="1400" b="0" i="0" dirty="0">
                <a:solidFill>
                  <a:srgbClr val="1113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algn="l" rtl="0" fontAlgn="base">
              <a:buNone/>
            </a:pPr>
            <a:endParaRPr lang="en-US" sz="1400" b="0" i="0" dirty="0">
              <a:solidFill>
                <a:srgbClr val="11131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fontAlgn="base">
              <a:buNone/>
            </a:pPr>
            <a:r>
              <a:rPr lang="en-US" sz="1400" b="1" i="0" u="none" strike="noStrike" dirty="0">
                <a:solidFill>
                  <a:srgbClr val="1113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Organizational Flexibility</a:t>
            </a:r>
            <a:r>
              <a:rPr lang="en-US" sz="1400" b="0" i="0" dirty="0">
                <a:solidFill>
                  <a:srgbClr val="1113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algn="l" rtl="0" fontAlgn="base">
              <a:buNone/>
            </a:pPr>
            <a:r>
              <a:rPr lang="en-US" sz="1400" b="0" i="0" u="none" strike="noStrike" dirty="0">
                <a:solidFill>
                  <a:srgbClr val="1113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Flexibility is the capacity to adapt to changes like funding loss or new opportunities without risking mission or credibility.</a:t>
            </a:r>
            <a:r>
              <a:rPr lang="en-US" sz="1400" b="0" i="0" dirty="0">
                <a:solidFill>
                  <a:srgbClr val="11131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943537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26379-A09E-E516-7282-1E02C6CC8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AF84E-6A87-333E-C1C9-05AF00D21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019300"/>
            <a:ext cx="10972800" cy="14097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Traffic Light Framework</a:t>
            </a:r>
          </a:p>
        </p:txBody>
      </p:sp>
    </p:spTree>
    <p:extLst>
      <p:ext uri="{BB962C8B-B14F-4D97-AF65-F5344CB8AC3E}">
        <p14:creationId xmlns:p14="http://schemas.microsoft.com/office/powerpoint/2010/main" val="2622435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5CBA5-D934-9410-0EBC-B24551860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BFA42B-DBD9-C93F-F0C8-11E2497ED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1058" y="6362700"/>
            <a:ext cx="530942" cy="342899"/>
          </a:xfrm>
        </p:spPr>
        <p:txBody>
          <a:bodyPr/>
          <a:lstStyle/>
          <a:p>
            <a:fld id="{EA720DEA-B886-8346-976E-698B84D585C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001CE4-3FF9-73F8-3B17-6F9CBAA9EDD7}"/>
              </a:ext>
            </a:extLst>
          </p:cNvPr>
          <p:cNvSpPr txBox="1"/>
          <p:nvPr/>
        </p:nvSpPr>
        <p:spPr>
          <a:xfrm>
            <a:off x="5566582" y="1104138"/>
            <a:ext cx="609447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b="1" dirty="0"/>
              <a:t>Green Flags Indicate Stability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Green flags represent stable financial practices like predictable cash flow and engaged oversight.​</a:t>
            </a:r>
          </a:p>
          <a:p>
            <a:pPr fontAlgn="base"/>
            <a:endParaRPr lang="en-US" dirty="0"/>
          </a:p>
          <a:p>
            <a:pPr fontAlgn="base"/>
            <a:r>
              <a:rPr lang="en-US" b="1" dirty="0"/>
              <a:t>Yellow Flags Signal Caution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Yellow flags warn of the need for monitoring, reflection, and modest course correction in finances.​</a:t>
            </a:r>
          </a:p>
          <a:p>
            <a:pPr fontAlgn="base"/>
            <a:endParaRPr lang="en-US" dirty="0"/>
          </a:p>
          <a:p>
            <a:pPr fontAlgn="base"/>
            <a:r>
              <a:rPr lang="en-US" b="1" dirty="0"/>
              <a:t>Red Flags Demand Action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Red flags highlight urgent issues requiring immediate attention and transparent communication.​</a:t>
            </a:r>
          </a:p>
          <a:p>
            <a:pPr fontAlgn="base"/>
            <a:endParaRPr lang="en-US" b="1" dirty="0"/>
          </a:p>
          <a:p>
            <a:pPr fontAlgn="base"/>
            <a:r>
              <a:rPr lang="en-US" b="1" dirty="0"/>
              <a:t>Framework Empowers Leadership</a:t>
            </a:r>
            <a:r>
              <a:rPr lang="en-US" dirty="0"/>
              <a:t>​</a:t>
            </a:r>
          </a:p>
          <a:p>
            <a:pPr fontAlgn="base"/>
            <a:r>
              <a:rPr lang="en-US" dirty="0"/>
              <a:t>This traffic light tool reduces fear and helps leaders align around financial priorities effectively.​</a:t>
            </a:r>
          </a:p>
        </p:txBody>
      </p:sp>
      <p:pic>
        <p:nvPicPr>
          <p:cNvPr id="3074" name="Picture 2" descr="Traffic light on white background.">
            <a:extLst>
              <a:ext uri="{FF2B5EF4-FFF2-40B4-BE49-F238E27FC236}">
                <a16:creationId xmlns:a16="http://schemas.microsoft.com/office/drawing/2014/main" id="{B7022DA4-9FDF-EE7D-28F0-88C2493A5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56" y="1427304"/>
            <a:ext cx="4752975" cy="40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67BE43-1425-C3A5-66FC-1D930BDEEF2F}"/>
              </a:ext>
            </a:extLst>
          </p:cNvPr>
          <p:cNvSpPr txBox="1"/>
          <p:nvPr/>
        </p:nvSpPr>
        <p:spPr>
          <a:xfrm>
            <a:off x="219456" y="344425"/>
            <a:ext cx="448741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i="0" u="none" strike="noStrike" dirty="0">
                <a:solidFill>
                  <a:schemeClr val="tx2"/>
                </a:solidFill>
                <a:effectLst/>
                <a:latin typeface="Aptos Display (Headings)"/>
              </a:rPr>
              <a:t>Using Green, Yellow, and Red Flags as a Leadership Tool</a:t>
            </a:r>
            <a:endParaRPr lang="en-US" sz="2800" dirty="0">
              <a:solidFill>
                <a:schemeClr val="tx2"/>
              </a:solidFill>
              <a:latin typeface="Aptos Display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3006980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07270-C855-5749-E059-DDC8BA565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6C99E-7060-3E92-2233-2461B042B3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019300"/>
            <a:ext cx="10972800" cy="14097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Revenue Indicators</a:t>
            </a:r>
          </a:p>
        </p:txBody>
      </p:sp>
    </p:spTree>
    <p:extLst>
      <p:ext uri="{BB962C8B-B14F-4D97-AF65-F5344CB8AC3E}">
        <p14:creationId xmlns:p14="http://schemas.microsoft.com/office/powerpoint/2010/main" val="1858554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06824-11B3-3E62-5991-A9AA445EA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0D0B58-5B13-D394-AB13-AC7EB8680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1058" y="6362700"/>
            <a:ext cx="530942" cy="342899"/>
          </a:xfrm>
        </p:spPr>
        <p:txBody>
          <a:bodyPr/>
          <a:lstStyle/>
          <a:p>
            <a:fld id="{EA720DEA-B886-8346-976E-698B84D585C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0C2B93-880A-57FC-39AF-33D1359CE190}"/>
              </a:ext>
            </a:extLst>
          </p:cNvPr>
          <p:cNvSpPr txBox="1"/>
          <p:nvPr/>
        </p:nvSpPr>
        <p:spPr>
          <a:xfrm>
            <a:off x="4549036" y="1451610"/>
            <a:ext cx="6094476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1600" b="1" dirty="0"/>
              <a:t>Green Flags Indicating Stability</a:t>
            </a:r>
            <a:r>
              <a:rPr lang="en-US" sz="1600" dirty="0"/>
              <a:t>​</a:t>
            </a:r>
          </a:p>
          <a:p>
            <a:pPr fontAlgn="base"/>
            <a:r>
              <a:rPr lang="en-US" sz="1600" dirty="0"/>
              <a:t>A diversified revenue mix and consistent donor retention signal strong financial health and stability in arts organizations.​</a:t>
            </a:r>
          </a:p>
          <a:p>
            <a:pPr fontAlgn="base"/>
            <a:endParaRPr lang="en-US" sz="1600" dirty="0"/>
          </a:p>
          <a:p>
            <a:pPr fontAlgn="base"/>
            <a:r>
              <a:rPr lang="en-US" sz="1600" b="1" dirty="0"/>
              <a:t>Yellow Flags as Caution Signs</a:t>
            </a:r>
            <a:r>
              <a:rPr lang="en-US" sz="1600" dirty="0"/>
              <a:t>​</a:t>
            </a:r>
          </a:p>
          <a:p>
            <a:pPr fontAlgn="base"/>
            <a:r>
              <a:rPr lang="en-US" sz="1600" dirty="0"/>
              <a:t>Reliance on limited funding sources or optimistic budget assumptions can indicate emerging financial risks needing attention.​</a:t>
            </a:r>
          </a:p>
          <a:p>
            <a:pPr fontAlgn="base"/>
            <a:endParaRPr lang="en-US" sz="1600" dirty="0"/>
          </a:p>
          <a:p>
            <a:pPr fontAlgn="base"/>
            <a:r>
              <a:rPr lang="en-US" sz="1600" b="1" dirty="0"/>
              <a:t>Red Flags Indicating Danger</a:t>
            </a:r>
            <a:r>
              <a:rPr lang="en-US" sz="1600" dirty="0"/>
              <a:t>​</a:t>
            </a:r>
          </a:p>
          <a:p>
            <a:pPr fontAlgn="base"/>
            <a:r>
              <a:rPr lang="en-US" sz="1600" dirty="0"/>
              <a:t>Sudden major funder loss or chronic shortfalls signal serious financial issues threatening organizational sustainability.​</a:t>
            </a:r>
          </a:p>
          <a:p>
            <a:pPr fontAlgn="base"/>
            <a:endParaRPr lang="en-US" sz="1600" dirty="0"/>
          </a:p>
          <a:p>
            <a:pPr fontAlgn="base"/>
            <a:r>
              <a:rPr lang="en-US" sz="1600" b="1" dirty="0"/>
              <a:t>Importance of Revenue Predictability</a:t>
            </a:r>
            <a:r>
              <a:rPr lang="en-US" sz="1600" dirty="0"/>
              <a:t>​</a:t>
            </a:r>
          </a:p>
          <a:p>
            <a:pPr fontAlgn="base"/>
            <a:r>
              <a:rPr lang="en-US" sz="1600" dirty="0"/>
              <a:t>Evaluating revenue predictability and mission alignment supports confident planning and artistic risk-taking.​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654248-E4F7-01BC-C34B-BA0848D1A25F}"/>
              </a:ext>
            </a:extLst>
          </p:cNvPr>
          <p:cNvSpPr txBox="1"/>
          <p:nvPr/>
        </p:nvSpPr>
        <p:spPr>
          <a:xfrm>
            <a:off x="4549036" y="306023"/>
            <a:ext cx="47869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0" u="none" strike="noStrike" dirty="0">
                <a:solidFill>
                  <a:schemeClr val="tx2"/>
                </a:solidFill>
                <a:effectLst/>
                <a:latin typeface="Aptos Display (Headings)"/>
              </a:rPr>
              <a:t>Green, Yellow, and Red Flags in Revenue Mix and Reliability</a:t>
            </a:r>
            <a:endParaRPr lang="en-US" sz="2800" dirty="0">
              <a:solidFill>
                <a:schemeClr val="tx2"/>
              </a:solidFill>
              <a:latin typeface="Aptos Display (Headings)"/>
            </a:endParaRPr>
          </a:p>
        </p:txBody>
      </p:sp>
      <p:pic>
        <p:nvPicPr>
          <p:cNvPr id="4098" name="Picture 2" descr="Conceptual colored blocks on yellow background">
            <a:extLst>
              <a:ext uri="{FF2B5EF4-FFF2-40B4-BE49-F238E27FC236}">
                <a16:creationId xmlns:a16="http://schemas.microsoft.com/office/drawing/2014/main" id="{44564A7D-789B-A020-6EE4-75820F509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024272" cy="63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113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irst Merchants">
      <a:dk1>
        <a:srgbClr val="1D242C"/>
      </a:dk1>
      <a:lt1>
        <a:srgbClr val="FFFFFF"/>
      </a:lt1>
      <a:dk2>
        <a:srgbClr val="003A5D"/>
      </a:dk2>
      <a:lt2>
        <a:srgbClr val="FFFFFF"/>
      </a:lt2>
      <a:accent1>
        <a:srgbClr val="D39000"/>
      </a:accent1>
      <a:accent2>
        <a:srgbClr val="00567D"/>
      </a:accent2>
      <a:accent3>
        <a:srgbClr val="7BADD3"/>
      </a:accent3>
      <a:accent4>
        <a:srgbClr val="74531D"/>
      </a:accent4>
      <a:accent5>
        <a:srgbClr val="535759"/>
      </a:accent5>
      <a:accent6>
        <a:srgbClr val="9EA1A2"/>
      </a:accent6>
      <a:hlink>
        <a:srgbClr val="00567D"/>
      </a:hlink>
      <a:folHlink>
        <a:srgbClr val="0056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/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FM_PowerPoint_Template_16x9_R2_v1" id="{BD5F89C6-7CCC-0D47-8C1D-4F6A7C79A861}" vid="{C8D9672F-9903-FF43-A470-AB76D3BCF23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84ee443-ca7a-4d05-bf8d-20e754d71f3a">
      <Terms xmlns="http://schemas.microsoft.com/office/infopath/2007/PartnerControls"/>
    </lcf76f155ced4ddcb4097134ff3c332f>
    <TaxCatchAll xmlns="ca355054-dede-4331-800f-89b6728f95c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94BE519429DE46A5EED038BFA13900" ma:contentTypeVersion="10" ma:contentTypeDescription="Create a new document." ma:contentTypeScope="" ma:versionID="a3baecbf2a71e75560941414a56e9a6e">
  <xsd:schema xmlns:xsd="http://www.w3.org/2001/XMLSchema" xmlns:xs="http://www.w3.org/2001/XMLSchema" xmlns:p="http://schemas.microsoft.com/office/2006/metadata/properties" xmlns:ns2="a84ee443-ca7a-4d05-bf8d-20e754d71f3a" xmlns:ns3="ca355054-dede-4331-800f-89b6728f95cf" targetNamespace="http://schemas.microsoft.com/office/2006/metadata/properties" ma:root="true" ma:fieldsID="b24fbffe58b050b5e8492f89e79e6987" ns2:_="" ns3:_="">
    <xsd:import namespace="a84ee443-ca7a-4d05-bf8d-20e754d71f3a"/>
    <xsd:import namespace="ca355054-dede-4331-800f-89b6728f95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4ee443-ca7a-4d05-bf8d-20e754d71f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9bcfbe5-6838-40d4-9396-e3d9be74ee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55054-dede-4331-800f-89b6728f95c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9ac2b76-6ec8-4ab9-a4ab-4eb34cbdab26}" ma:internalName="TaxCatchAll" ma:showField="CatchAllData" ma:web="ca355054-dede-4331-800f-89b6728f95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211D19-67FD-424E-ADCA-FC0A807DDDEB}">
  <ds:schemaRefs>
    <ds:schemaRef ds:uri="http://schemas.microsoft.com/office/2006/metadata/properties"/>
    <ds:schemaRef ds:uri="http://schemas.microsoft.com/office/infopath/2007/PartnerControls"/>
    <ds:schemaRef ds:uri="a84ee443-ca7a-4d05-bf8d-20e754d71f3a"/>
    <ds:schemaRef ds:uri="ca355054-dede-4331-800f-89b6728f95cf"/>
  </ds:schemaRefs>
</ds:datastoreItem>
</file>

<file path=customXml/itemProps2.xml><?xml version="1.0" encoding="utf-8"?>
<ds:datastoreItem xmlns:ds="http://schemas.openxmlformats.org/officeDocument/2006/customXml" ds:itemID="{CE366EDD-20F7-445F-85AF-E10E6F957D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4ee443-ca7a-4d05-bf8d-20e754d71f3a"/>
    <ds:schemaRef ds:uri="ca355054-dede-4331-800f-89b6728f95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2BFC43-BC95-4753-961D-67ECE1F34D8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3633</TotalTime>
  <Words>917</Words>
  <Application>Microsoft Office PowerPoint</Application>
  <PresentationFormat>Widescreen</PresentationFormat>
  <Paragraphs>168</Paragraphs>
  <Slides>21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Aptos</vt:lpstr>
      <vt:lpstr>Aptos Display (Headings)</vt:lpstr>
      <vt:lpstr>Arial</vt:lpstr>
      <vt:lpstr>Cambria</vt:lpstr>
      <vt:lpstr>Courier New</vt:lpstr>
      <vt:lpstr>Microsoft Sans Serif</vt:lpstr>
      <vt:lpstr>Office Theme</vt:lpstr>
      <vt:lpstr>Green, Yellow, and Red Flags  of Financial Health</vt:lpstr>
      <vt:lpstr>PowerPoint Presentation</vt:lpstr>
      <vt:lpstr>Agenda</vt:lpstr>
      <vt:lpstr>Defining Financial Health</vt:lpstr>
      <vt:lpstr>PowerPoint Presentation</vt:lpstr>
      <vt:lpstr>Traffic Light Framework</vt:lpstr>
      <vt:lpstr>PowerPoint Presentation</vt:lpstr>
      <vt:lpstr>Revenue Indicators</vt:lpstr>
      <vt:lpstr>PowerPoint Presentation</vt:lpstr>
      <vt:lpstr>Expense Management and Operating Discipline</vt:lpstr>
      <vt:lpstr>PowerPoint Presentation</vt:lpstr>
      <vt:lpstr>Liquidity and Balance  Sheet Health</vt:lpstr>
      <vt:lpstr>PowerPoint Presentation</vt:lpstr>
      <vt:lpstr>Governance and Financial Oversight</vt:lpstr>
      <vt:lpstr>PowerPoint Presentation</vt:lpstr>
      <vt:lpstr>External and Market Signals</vt:lpstr>
      <vt:lpstr>PowerPoint Presentation</vt:lpstr>
      <vt:lpstr>Takeaways and Next Steps</vt:lpstr>
      <vt:lpstr>Turning Awareness into Practical Next Steps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Isaac Beaverson</dc:creator>
  <cp:lastModifiedBy>Jill Robisch</cp:lastModifiedBy>
  <cp:revision>30</cp:revision>
  <dcterms:created xsi:type="dcterms:W3CDTF">2025-03-06T20:21:17Z</dcterms:created>
  <dcterms:modified xsi:type="dcterms:W3CDTF">2026-06-08T18:19:02Z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0x0101005494BE519429DE46A5EED038BFA13900</vt:lpwstr>
  </property>
  <property fmtid="{D5CDD505-2E9C-101B-9397-08002B2CF9AE}" pid="3" name="MediaServiceImageTags">
    <vt:lpwstr/>
  </property>
</Properties>
</file>